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6"/>
  </p:notesMasterIdLst>
  <p:sldIdLst>
    <p:sldId id="256" r:id="rId2"/>
    <p:sldId id="257" r:id="rId3"/>
    <p:sldId id="349" r:id="rId4"/>
    <p:sldId id="258" r:id="rId5"/>
    <p:sldId id="260" r:id="rId6"/>
    <p:sldId id="263" r:id="rId7"/>
    <p:sldId id="345" r:id="rId8"/>
    <p:sldId id="350" r:id="rId9"/>
    <p:sldId id="262" r:id="rId10"/>
    <p:sldId id="324" r:id="rId11"/>
    <p:sldId id="272" r:id="rId12"/>
    <p:sldId id="273" r:id="rId13"/>
    <p:sldId id="274" r:id="rId14"/>
    <p:sldId id="275" r:id="rId15"/>
    <p:sldId id="276" r:id="rId16"/>
    <p:sldId id="284" r:id="rId17"/>
    <p:sldId id="285" r:id="rId18"/>
    <p:sldId id="294" r:id="rId19"/>
    <p:sldId id="295" r:id="rId20"/>
    <p:sldId id="296" r:id="rId21"/>
    <p:sldId id="297" r:id="rId22"/>
    <p:sldId id="299" r:id="rId23"/>
    <p:sldId id="300" r:id="rId24"/>
    <p:sldId id="301" r:id="rId25"/>
    <p:sldId id="311" r:id="rId26"/>
    <p:sldId id="312" r:id="rId27"/>
    <p:sldId id="317" r:id="rId28"/>
    <p:sldId id="313" r:id="rId29"/>
    <p:sldId id="321" r:id="rId30"/>
    <p:sldId id="346" r:id="rId31"/>
    <p:sldId id="337" r:id="rId32"/>
    <p:sldId id="353" r:id="rId33"/>
    <p:sldId id="351" r:id="rId34"/>
    <p:sldId id="35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F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CB8A1-147B-4958-9B9D-C89AAF72846B}" v="262" dt="2025-09-19T16:58:55.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 TRAN THE" userId="25b688b169abae49" providerId="LiveId" clId="{A6D07F68-1FB5-45B9-AE87-101B9642E6E2}"/>
    <pc:docChg chg="undo custSel addSld delSld modSld sldOrd modMainMaster">
      <pc:chgData name="TRUNG TRAN THE" userId="25b688b169abae49" providerId="LiveId" clId="{A6D07F68-1FB5-45B9-AE87-101B9642E6E2}" dt="2025-09-19T16:59:07.086" v="4435" actId="14100"/>
      <pc:docMkLst>
        <pc:docMk/>
      </pc:docMkLst>
      <pc:sldChg chg="addSp delSp modSp mod delDesignElem chgLayout">
        <pc:chgData name="TRUNG TRAN THE" userId="25b688b169abae49" providerId="LiveId" clId="{A6D07F68-1FB5-45B9-AE87-101B9642E6E2}" dt="2025-09-19T16:52:00.207" v="4414" actId="26606"/>
        <pc:sldMkLst>
          <pc:docMk/>
          <pc:sldMk cId="3389228107" sldId="256"/>
        </pc:sldMkLst>
        <pc:spChg chg="mod ord">
          <ac:chgData name="TRUNG TRAN THE" userId="25b688b169abae49" providerId="LiveId" clId="{A6D07F68-1FB5-45B9-AE87-101B9642E6E2}" dt="2025-09-19T16:52:00.207" v="4414" actId="26606"/>
          <ac:spMkLst>
            <pc:docMk/>
            <pc:sldMk cId="3389228107" sldId="256"/>
            <ac:spMk id="2" creationId="{44C167A1-48E6-8648-D56A-7DB5939B4E98}"/>
          </ac:spMkLst>
        </pc:spChg>
        <pc:spChg chg="mod ord">
          <ac:chgData name="TRUNG TRAN THE" userId="25b688b169abae49" providerId="LiveId" clId="{A6D07F68-1FB5-45B9-AE87-101B9642E6E2}" dt="2025-09-19T16:52:00.207" v="4414" actId="26606"/>
          <ac:spMkLst>
            <pc:docMk/>
            <pc:sldMk cId="3389228107" sldId="256"/>
            <ac:spMk id="3" creationId="{2F48D3C0-8E3C-487D-7BA1-F7C5716A585B}"/>
          </ac:spMkLst>
        </pc:spChg>
        <pc:spChg chg="add del">
          <ac:chgData name="TRUNG TRAN THE" userId="25b688b169abae49" providerId="LiveId" clId="{A6D07F68-1FB5-45B9-AE87-101B9642E6E2}" dt="2025-09-19T16:52:00.207" v="4414" actId="26606"/>
          <ac:spMkLst>
            <pc:docMk/>
            <pc:sldMk cId="3389228107" sldId="256"/>
            <ac:spMk id="5" creationId="{BAD76F3E-3A97-486B-B402-44400A8B9173}"/>
          </ac:spMkLst>
        </pc:spChg>
        <pc:spChg chg="add del">
          <ac:chgData name="TRUNG TRAN THE" userId="25b688b169abae49" providerId="LiveId" clId="{A6D07F68-1FB5-45B9-AE87-101B9642E6E2}" dt="2025-09-19T16:52:00.207" v="4414" actId="26606"/>
          <ac:spMkLst>
            <pc:docMk/>
            <pc:sldMk cId="3389228107" sldId="256"/>
            <ac:spMk id="6" creationId="{391F6B52-91F4-4AEB-B6DB-29FEBCF28C8B}"/>
          </ac:spMkLst>
        </pc:spChg>
        <pc:spChg chg="add del">
          <ac:chgData name="TRUNG TRAN THE" userId="25b688b169abae49" providerId="LiveId" clId="{A6D07F68-1FB5-45B9-AE87-101B9642E6E2}" dt="2025-09-19T16:52:00.207" v="4414" actId="26606"/>
          <ac:spMkLst>
            <pc:docMk/>
            <pc:sldMk cId="3389228107" sldId="256"/>
            <ac:spMk id="7" creationId="{2CD6F061-7C53-44F4-9794-953DB70A451B}"/>
          </ac:spMkLst>
        </pc:spChg>
        <pc:spChg chg="add">
          <ac:chgData name="TRUNG TRAN THE" userId="25b688b169abae49" providerId="LiveId" clId="{A6D07F68-1FB5-45B9-AE87-101B9642E6E2}" dt="2025-09-19T16:52:00.207" v="4414" actId="26606"/>
          <ac:spMkLst>
            <pc:docMk/>
            <pc:sldMk cId="3389228107" sldId="256"/>
            <ac:spMk id="2055" creationId="{9B7AD9F6-8CE7-4299-8FC6-328F4DCD3FF9}"/>
          </ac:spMkLst>
        </pc:spChg>
        <pc:spChg chg="add">
          <ac:chgData name="TRUNG TRAN THE" userId="25b688b169abae49" providerId="LiveId" clId="{A6D07F68-1FB5-45B9-AE87-101B9642E6E2}" dt="2025-09-19T16:52:00.207" v="4414" actId="26606"/>
          <ac:spMkLst>
            <pc:docMk/>
            <pc:sldMk cId="3389228107" sldId="256"/>
            <ac:spMk id="2057" creationId="{F49775AF-8896-43EE-92C6-83497D6DC56F}"/>
          </ac:spMkLst>
        </pc:spChg>
        <pc:picChg chg="add mod">
          <ac:chgData name="TRUNG TRAN THE" userId="25b688b169abae49" providerId="LiveId" clId="{A6D07F68-1FB5-45B9-AE87-101B9642E6E2}" dt="2025-09-19T16:52:00.207" v="4414" actId="26606"/>
          <ac:picMkLst>
            <pc:docMk/>
            <pc:sldMk cId="3389228107" sldId="256"/>
            <ac:picMk id="2050" creationId="{43B9551E-967D-AA35-D5D6-FAE2A35B2038}"/>
          </ac:picMkLst>
        </pc:picChg>
      </pc:sldChg>
      <pc:sldChg chg="addSp modSp mod setBg">
        <pc:chgData name="TRUNG TRAN THE" userId="25b688b169abae49" providerId="LiveId" clId="{A6D07F68-1FB5-45B9-AE87-101B9642E6E2}" dt="2025-09-19T16:56:01.032" v="4424" actId="14100"/>
        <pc:sldMkLst>
          <pc:docMk/>
          <pc:sldMk cId="2444943694" sldId="257"/>
        </pc:sldMkLst>
        <pc:spChg chg="mod">
          <ac:chgData name="TRUNG TRAN THE" userId="25b688b169abae49" providerId="LiveId" clId="{A6D07F68-1FB5-45B9-AE87-101B9642E6E2}" dt="2025-09-19T16:55:34.733" v="4417" actId="26606"/>
          <ac:spMkLst>
            <pc:docMk/>
            <pc:sldMk cId="2444943694" sldId="257"/>
            <ac:spMk id="2" creationId="{DE3BECEE-20FB-591C-B5AD-14F7C9AB79CC}"/>
          </ac:spMkLst>
        </pc:spChg>
        <pc:spChg chg="mod">
          <ac:chgData name="TRUNG TRAN THE" userId="25b688b169abae49" providerId="LiveId" clId="{A6D07F68-1FB5-45B9-AE87-101B9642E6E2}" dt="2025-09-19T16:56:01.032" v="4424" actId="14100"/>
          <ac:spMkLst>
            <pc:docMk/>
            <pc:sldMk cId="2444943694" sldId="257"/>
            <ac:spMk id="3" creationId="{D8F17429-7830-455A-CB14-5BF655E37794}"/>
          </ac:spMkLst>
        </pc:spChg>
        <pc:spChg chg="add">
          <ac:chgData name="TRUNG TRAN THE" userId="25b688b169abae49" providerId="LiveId" clId="{A6D07F68-1FB5-45B9-AE87-101B9642E6E2}" dt="2025-09-19T16:55:34.733" v="4417" actId="26606"/>
          <ac:spMkLst>
            <pc:docMk/>
            <pc:sldMk cId="2444943694" sldId="257"/>
            <ac:spMk id="3079" creationId="{F13C74B1-5B17-4795-BED0-7140497B445A}"/>
          </ac:spMkLst>
        </pc:spChg>
        <pc:spChg chg="add">
          <ac:chgData name="TRUNG TRAN THE" userId="25b688b169abae49" providerId="LiveId" clId="{A6D07F68-1FB5-45B9-AE87-101B9642E6E2}" dt="2025-09-19T16:55:34.733" v="4417" actId="26606"/>
          <ac:spMkLst>
            <pc:docMk/>
            <pc:sldMk cId="2444943694" sldId="257"/>
            <ac:spMk id="3081" creationId="{D4974D33-8DC5-464E-8C6D-BE58F0669C17}"/>
          </ac:spMkLst>
        </pc:spChg>
        <pc:picChg chg="add mod">
          <ac:chgData name="TRUNG TRAN THE" userId="25b688b169abae49" providerId="LiveId" clId="{A6D07F68-1FB5-45B9-AE87-101B9642E6E2}" dt="2025-09-19T16:55:42.231" v="4420" actId="14100"/>
          <ac:picMkLst>
            <pc:docMk/>
            <pc:sldMk cId="2444943694" sldId="257"/>
            <ac:picMk id="3074" creationId="{C9609E04-2708-6300-2EA3-78F1A6BB02A4}"/>
          </ac:picMkLst>
        </pc:picChg>
      </pc:sldChg>
      <pc:sldChg chg="addSp modSp add">
        <pc:chgData name="TRUNG TRAN THE" userId="25b688b169abae49" providerId="LiveId" clId="{A6D07F68-1FB5-45B9-AE87-101B9642E6E2}" dt="2025-09-19T16:58:55.697" v="4434"/>
        <pc:sldMkLst>
          <pc:docMk/>
          <pc:sldMk cId="0" sldId="258"/>
        </pc:sldMkLst>
        <pc:picChg chg="add mod">
          <ac:chgData name="TRUNG TRAN THE" userId="25b688b169abae49" providerId="LiveId" clId="{A6D07F68-1FB5-45B9-AE87-101B9642E6E2}" dt="2025-09-19T16:58:55.697" v="4434"/>
          <ac:picMkLst>
            <pc:docMk/>
            <pc:sldMk cId="0" sldId="258"/>
            <ac:picMk id="4098" creationId="{13A04F6A-0129-8B5B-0352-B4BEE2B8912F}"/>
          </ac:picMkLst>
        </pc:picChg>
      </pc:sldChg>
      <pc:sldChg chg="new del">
        <pc:chgData name="TRUNG TRAN THE" userId="25b688b169abae49" providerId="LiveId" clId="{A6D07F68-1FB5-45B9-AE87-101B9642E6E2}" dt="2025-09-08T14:11:18.143" v="63" actId="47"/>
        <pc:sldMkLst>
          <pc:docMk/>
          <pc:sldMk cId="1389635572" sldId="258"/>
        </pc:sldMkLst>
      </pc:sldChg>
      <pc:sldChg chg="add del">
        <pc:chgData name="TRUNG TRAN THE" userId="25b688b169abae49" providerId="LiveId" clId="{A6D07F68-1FB5-45B9-AE87-101B9642E6E2}" dt="2025-09-08T14:11:07.554" v="61" actId="47"/>
        <pc:sldMkLst>
          <pc:docMk/>
          <pc:sldMk cId="704204921" sldId="259"/>
        </pc:sldMkLst>
      </pc:sldChg>
      <pc:sldChg chg="add">
        <pc:chgData name="TRUNG TRAN THE" userId="25b688b169abae49" providerId="LiveId" clId="{A6D07F68-1FB5-45B9-AE87-101B9642E6E2}" dt="2025-09-19T15:31:19.551" v="3482"/>
        <pc:sldMkLst>
          <pc:docMk/>
          <pc:sldMk cId="0" sldId="260"/>
        </pc:sldMkLst>
      </pc:sldChg>
      <pc:sldChg chg="add del">
        <pc:chgData name="TRUNG TRAN THE" userId="25b688b169abae49" providerId="LiveId" clId="{A6D07F68-1FB5-45B9-AE87-101B9642E6E2}" dt="2025-09-08T14:11:15.135" v="62" actId="47"/>
        <pc:sldMkLst>
          <pc:docMk/>
          <pc:sldMk cId="2237717720" sldId="260"/>
        </pc:sldMkLst>
      </pc:sldChg>
      <pc:sldChg chg="modSp add del mod">
        <pc:chgData name="TRUNG TRAN THE" userId="25b688b169abae49" providerId="LiveId" clId="{A6D07F68-1FB5-45B9-AE87-101B9642E6E2}" dt="2025-09-09T12:29:09.863" v="3481" actId="47"/>
        <pc:sldMkLst>
          <pc:docMk/>
          <pc:sldMk cId="4130445173" sldId="261"/>
        </pc:sldMkLst>
      </pc:sldChg>
      <pc:sldChg chg="modSp add mod">
        <pc:chgData name="TRUNG TRAN THE" userId="25b688b169abae49" providerId="LiveId" clId="{A6D07F68-1FB5-45B9-AE87-101B9642E6E2}" dt="2025-09-19T15:51:52.623" v="3677" actId="20577"/>
        <pc:sldMkLst>
          <pc:docMk/>
          <pc:sldMk cId="3007240648" sldId="262"/>
        </pc:sldMkLst>
        <pc:spChg chg="mod">
          <ac:chgData name="TRUNG TRAN THE" userId="25b688b169abae49" providerId="LiveId" clId="{A6D07F68-1FB5-45B9-AE87-101B9642E6E2}" dt="2025-09-09T11:02:10.316" v="441" actId="6549"/>
          <ac:spMkLst>
            <pc:docMk/>
            <pc:sldMk cId="3007240648" sldId="262"/>
            <ac:spMk id="2" creationId="{00000000-0000-0000-0000-000000000000}"/>
          </ac:spMkLst>
        </pc:spChg>
        <pc:spChg chg="mod">
          <ac:chgData name="TRUNG TRAN THE" userId="25b688b169abae49" providerId="LiveId" clId="{A6D07F68-1FB5-45B9-AE87-101B9642E6E2}" dt="2025-09-19T15:51:52.623" v="3677" actId="20577"/>
          <ac:spMkLst>
            <pc:docMk/>
            <pc:sldMk cId="3007240648" sldId="262"/>
            <ac:spMk id="3" creationId="{00000000-0000-0000-0000-000000000000}"/>
          </ac:spMkLst>
        </pc:spChg>
      </pc:sldChg>
      <pc:sldChg chg="add">
        <pc:chgData name="TRUNG TRAN THE" userId="25b688b169abae49" providerId="LiveId" clId="{A6D07F68-1FB5-45B9-AE87-101B9642E6E2}" dt="2025-09-19T15:31:19.551" v="3482"/>
        <pc:sldMkLst>
          <pc:docMk/>
          <pc:sldMk cId="0" sldId="263"/>
        </pc:sldMkLst>
      </pc:sldChg>
      <pc:sldChg chg="modSp add del mod">
        <pc:chgData name="TRUNG TRAN THE" userId="25b688b169abae49" providerId="LiveId" clId="{A6D07F68-1FB5-45B9-AE87-101B9642E6E2}" dt="2025-09-09T11:08:54.482" v="693" actId="47"/>
        <pc:sldMkLst>
          <pc:docMk/>
          <pc:sldMk cId="1574900012" sldId="269"/>
        </pc:sldMkLst>
      </pc:sldChg>
      <pc:sldChg chg="modSp add del">
        <pc:chgData name="TRUNG TRAN THE" userId="25b688b169abae49" providerId="LiveId" clId="{A6D07F68-1FB5-45B9-AE87-101B9642E6E2}" dt="2025-09-09T11:29:59.083" v="1141" actId="47"/>
        <pc:sldMkLst>
          <pc:docMk/>
          <pc:sldMk cId="3582351150" sldId="270"/>
        </pc:sldMkLst>
      </pc:sldChg>
      <pc:sldChg chg="modSp add del mod">
        <pc:chgData name="TRUNG TRAN THE" userId="25b688b169abae49" providerId="LiveId" clId="{A6D07F68-1FB5-45B9-AE87-101B9642E6E2}" dt="2025-09-09T11:26:16.465" v="1122" actId="47"/>
        <pc:sldMkLst>
          <pc:docMk/>
          <pc:sldMk cId="3993802143" sldId="271"/>
        </pc:sldMkLst>
      </pc:sldChg>
      <pc:sldChg chg="modSp add mod">
        <pc:chgData name="TRUNG TRAN THE" userId="25b688b169abae49" providerId="LiveId" clId="{A6D07F68-1FB5-45B9-AE87-101B9642E6E2}" dt="2025-09-09T11:55:30.453" v="1411" actId="15"/>
        <pc:sldMkLst>
          <pc:docMk/>
          <pc:sldMk cId="3189420280" sldId="272"/>
        </pc:sldMkLst>
        <pc:spChg chg="mod">
          <ac:chgData name="TRUNG TRAN THE" userId="25b688b169abae49" providerId="LiveId" clId="{A6D07F68-1FB5-45B9-AE87-101B9642E6E2}" dt="2025-09-08T15:41:03.206" v="134" actId="1076"/>
          <ac:spMkLst>
            <pc:docMk/>
            <pc:sldMk cId="3189420280" sldId="272"/>
            <ac:spMk id="2" creationId="{00000000-0000-0000-0000-000000000000}"/>
          </ac:spMkLst>
        </pc:spChg>
        <pc:spChg chg="mod">
          <ac:chgData name="TRUNG TRAN THE" userId="25b688b169abae49" providerId="LiveId" clId="{A6D07F68-1FB5-45B9-AE87-101B9642E6E2}" dt="2025-09-09T11:53:01.294" v="1200" actId="6549"/>
          <ac:spMkLst>
            <pc:docMk/>
            <pc:sldMk cId="3189420280" sldId="272"/>
            <ac:spMk id="96257" creationId="{00000000-0000-0000-0000-000000000000}"/>
          </ac:spMkLst>
        </pc:spChg>
        <pc:spChg chg="mod">
          <ac:chgData name="TRUNG TRAN THE" userId="25b688b169abae49" providerId="LiveId" clId="{A6D07F68-1FB5-45B9-AE87-101B9642E6E2}" dt="2025-09-09T11:55:30.453" v="1411" actId="15"/>
          <ac:spMkLst>
            <pc:docMk/>
            <pc:sldMk cId="3189420280" sldId="272"/>
            <ac:spMk id="96258" creationId="{00000000-0000-0000-0000-000000000000}"/>
          </ac:spMkLst>
        </pc:spChg>
      </pc:sldChg>
      <pc:sldChg chg="modSp add mod">
        <pc:chgData name="TRUNG TRAN THE" userId="25b688b169abae49" providerId="LiveId" clId="{A6D07F68-1FB5-45B9-AE87-101B9642E6E2}" dt="2025-09-09T11:59:46.695" v="1556" actId="6549"/>
        <pc:sldMkLst>
          <pc:docMk/>
          <pc:sldMk cId="996459488" sldId="273"/>
        </pc:sldMkLst>
        <pc:spChg chg="mod">
          <ac:chgData name="TRUNG TRAN THE" userId="25b688b169abae49" providerId="LiveId" clId="{A6D07F68-1FB5-45B9-AE87-101B9642E6E2}" dt="2025-09-09T11:59:46.695" v="1556" actId="6549"/>
          <ac:spMkLst>
            <pc:docMk/>
            <pc:sldMk cId="996459488" sldId="273"/>
            <ac:spMk id="8" creationId="{00000000-0000-0000-0000-000000000000}"/>
          </ac:spMkLst>
        </pc:spChg>
        <pc:spChg chg="mod">
          <ac:chgData name="TRUNG TRAN THE" userId="25b688b169abae49" providerId="LiveId" clId="{A6D07F68-1FB5-45B9-AE87-101B9642E6E2}" dt="2025-09-08T15:40:56.114" v="133" actId="1076"/>
          <ac:spMkLst>
            <pc:docMk/>
            <pc:sldMk cId="996459488" sldId="273"/>
            <ac:spMk id="11" creationId="{00000000-0000-0000-0000-000000000000}"/>
          </ac:spMkLst>
        </pc:spChg>
        <pc:spChg chg="mod">
          <ac:chgData name="TRUNG TRAN THE" userId="25b688b169abae49" providerId="LiveId" clId="{A6D07F68-1FB5-45B9-AE87-101B9642E6E2}" dt="2025-09-09T11:56:31.228" v="1534" actId="14100"/>
          <ac:spMkLst>
            <pc:docMk/>
            <pc:sldMk cId="996459488" sldId="273"/>
            <ac:spMk id="97281" creationId="{00000000-0000-0000-0000-000000000000}"/>
          </ac:spMkLst>
        </pc:spChg>
        <pc:spChg chg="mod">
          <ac:chgData name="TRUNG TRAN THE" userId="25b688b169abae49" providerId="LiveId" clId="{A6D07F68-1FB5-45B9-AE87-101B9642E6E2}" dt="2025-09-08T15:46:42.007" v="184" actId="1076"/>
          <ac:spMkLst>
            <pc:docMk/>
            <pc:sldMk cId="996459488" sldId="273"/>
            <ac:spMk id="97283" creationId="{00000000-0000-0000-0000-000000000000}"/>
          </ac:spMkLst>
        </pc:spChg>
      </pc:sldChg>
      <pc:sldChg chg="modSp add mod modTransition">
        <pc:chgData name="TRUNG TRAN THE" userId="25b688b169abae49" providerId="LiveId" clId="{A6D07F68-1FB5-45B9-AE87-101B9642E6E2}" dt="2025-09-09T12:01:12.080" v="1715" actId="6549"/>
        <pc:sldMkLst>
          <pc:docMk/>
          <pc:sldMk cId="236161736" sldId="274"/>
        </pc:sldMkLst>
        <pc:spChg chg="mod">
          <ac:chgData name="TRUNG TRAN THE" userId="25b688b169abae49" providerId="LiveId" clId="{A6D07F68-1FB5-45B9-AE87-101B9642E6E2}" dt="2025-09-09T12:01:12.080" v="1715" actId="6549"/>
          <ac:spMkLst>
            <pc:docMk/>
            <pc:sldMk cId="236161736" sldId="274"/>
            <ac:spMk id="3" creationId="{00000000-0000-0000-0000-000000000000}"/>
          </ac:spMkLst>
        </pc:spChg>
        <pc:spChg chg="mod">
          <ac:chgData name="TRUNG TRAN THE" userId="25b688b169abae49" providerId="LiveId" clId="{A6D07F68-1FB5-45B9-AE87-101B9642E6E2}" dt="2025-09-08T15:41:11.925" v="135" actId="1076"/>
          <ac:spMkLst>
            <pc:docMk/>
            <pc:sldMk cId="236161736" sldId="274"/>
            <ac:spMk id="5" creationId="{00000000-0000-0000-0000-000000000000}"/>
          </ac:spMkLst>
        </pc:spChg>
        <pc:spChg chg="mod">
          <ac:chgData name="TRUNG TRAN THE" userId="25b688b169abae49" providerId="LiveId" clId="{A6D07F68-1FB5-45B9-AE87-101B9642E6E2}" dt="2025-09-08T15:46:52.419" v="185" actId="1076"/>
          <ac:spMkLst>
            <pc:docMk/>
            <pc:sldMk cId="236161736" sldId="274"/>
            <ac:spMk id="104452" creationId="{00000000-0000-0000-0000-000000000000}"/>
          </ac:spMkLst>
        </pc:spChg>
        <pc:graphicFrameChg chg="mod modGraphic">
          <ac:chgData name="TRUNG TRAN THE" userId="25b688b169abae49" providerId="LiveId" clId="{A6D07F68-1FB5-45B9-AE87-101B9642E6E2}" dt="2025-09-08T15:47:31.528" v="196" actId="14734"/>
          <ac:graphicFrameMkLst>
            <pc:docMk/>
            <pc:sldMk cId="236161736" sldId="274"/>
            <ac:graphicFrameMk id="2" creationId="{00000000-0000-0000-0000-000000000000}"/>
          </ac:graphicFrameMkLst>
        </pc:graphicFrameChg>
      </pc:sldChg>
      <pc:sldChg chg="modSp add mod">
        <pc:chgData name="TRUNG TRAN THE" userId="25b688b169abae49" providerId="LiveId" clId="{A6D07F68-1FB5-45B9-AE87-101B9642E6E2}" dt="2025-09-09T12:02:43.799" v="1953" actId="14100"/>
        <pc:sldMkLst>
          <pc:docMk/>
          <pc:sldMk cId="1519457701" sldId="275"/>
        </pc:sldMkLst>
        <pc:spChg chg="mod">
          <ac:chgData name="TRUNG TRAN THE" userId="25b688b169abae49" providerId="LiveId" clId="{A6D07F68-1FB5-45B9-AE87-101B9642E6E2}" dt="2025-09-08T15:41:52.067" v="138" actId="1076"/>
          <ac:spMkLst>
            <pc:docMk/>
            <pc:sldMk cId="1519457701" sldId="275"/>
            <ac:spMk id="2" creationId="{00000000-0000-0000-0000-000000000000}"/>
          </ac:spMkLst>
        </pc:spChg>
        <pc:spChg chg="mod">
          <ac:chgData name="TRUNG TRAN THE" userId="25b688b169abae49" providerId="LiveId" clId="{A6D07F68-1FB5-45B9-AE87-101B9642E6E2}" dt="2025-09-08T15:47:44.530" v="197" actId="1076"/>
          <ac:spMkLst>
            <pc:docMk/>
            <pc:sldMk cId="1519457701" sldId="275"/>
            <ac:spMk id="4" creationId="{00000000-0000-0000-0000-000000000000}"/>
          </ac:spMkLst>
        </pc:spChg>
        <pc:spChg chg="mod">
          <ac:chgData name="TRUNG TRAN THE" userId="25b688b169abae49" providerId="LiveId" clId="{A6D07F68-1FB5-45B9-AE87-101B9642E6E2}" dt="2025-09-09T12:02:43.799" v="1953" actId="14100"/>
          <ac:spMkLst>
            <pc:docMk/>
            <pc:sldMk cId="1519457701" sldId="275"/>
            <ac:spMk id="541699" creationId="{00000000-0000-0000-0000-000000000000}"/>
          </ac:spMkLst>
        </pc:spChg>
      </pc:sldChg>
      <pc:sldChg chg="addSp modSp add mod modTransition">
        <pc:chgData name="TRUNG TRAN THE" userId="25b688b169abae49" providerId="LiveId" clId="{A6D07F68-1FB5-45B9-AE87-101B9642E6E2}" dt="2025-09-19T16:13:21.772" v="4010" actId="1076"/>
        <pc:sldMkLst>
          <pc:docMk/>
          <pc:sldMk cId="2128756088" sldId="276"/>
        </pc:sldMkLst>
        <pc:spChg chg="mod">
          <ac:chgData name="TRUNG TRAN THE" userId="25b688b169abae49" providerId="LiveId" clId="{A6D07F68-1FB5-45B9-AE87-101B9642E6E2}" dt="2025-09-08T15:41:58.968" v="139" actId="1076"/>
          <ac:spMkLst>
            <pc:docMk/>
            <pc:sldMk cId="2128756088" sldId="276"/>
            <ac:spMk id="2" creationId="{00000000-0000-0000-0000-000000000000}"/>
          </ac:spMkLst>
        </pc:spChg>
        <pc:spChg chg="add mod">
          <ac:chgData name="TRUNG TRAN THE" userId="25b688b169abae49" providerId="LiveId" clId="{A6D07F68-1FB5-45B9-AE87-101B9642E6E2}" dt="2025-09-19T16:13:21.772" v="4010" actId="1076"/>
          <ac:spMkLst>
            <pc:docMk/>
            <pc:sldMk cId="2128756088" sldId="276"/>
            <ac:spMk id="5" creationId="{F09DB783-4105-DE80-5A4B-BE85C836A3C7}"/>
          </ac:spMkLst>
        </pc:spChg>
        <pc:spChg chg="mod">
          <ac:chgData name="TRUNG TRAN THE" userId="25b688b169abae49" providerId="LiveId" clId="{A6D07F68-1FB5-45B9-AE87-101B9642E6E2}" dt="2025-09-19T16:09:46.995" v="3950" actId="1037"/>
          <ac:spMkLst>
            <pc:docMk/>
            <pc:sldMk cId="2128756088" sldId="276"/>
            <ac:spMk id="20" creationId="{00000000-0000-0000-0000-000000000000}"/>
          </ac:spMkLst>
        </pc:spChg>
        <pc:spChg chg="mod">
          <ac:chgData name="TRUNG TRAN THE" userId="25b688b169abae49" providerId="LiveId" clId="{A6D07F68-1FB5-45B9-AE87-101B9642E6E2}" dt="2025-09-19T16:11:23.818" v="3958" actId="1076"/>
          <ac:spMkLst>
            <pc:docMk/>
            <pc:sldMk cId="2128756088" sldId="276"/>
            <ac:spMk id="23" creationId="{00000000-0000-0000-0000-000000000000}"/>
          </ac:spMkLst>
        </pc:spChg>
        <pc:spChg chg="mod">
          <ac:chgData name="TRUNG TRAN THE" userId="25b688b169abae49" providerId="LiveId" clId="{A6D07F68-1FB5-45B9-AE87-101B9642E6E2}" dt="2025-09-19T16:09:46.995" v="3950" actId="1037"/>
          <ac:spMkLst>
            <pc:docMk/>
            <pc:sldMk cId="2128756088" sldId="276"/>
            <ac:spMk id="24" creationId="{00000000-0000-0000-0000-000000000000}"/>
          </ac:spMkLst>
        </pc:spChg>
        <pc:spChg chg="mod">
          <ac:chgData name="TRUNG TRAN THE" userId="25b688b169abae49" providerId="LiveId" clId="{A6D07F68-1FB5-45B9-AE87-101B9642E6E2}" dt="2025-09-19T16:09:46.995" v="3950" actId="1037"/>
          <ac:spMkLst>
            <pc:docMk/>
            <pc:sldMk cId="2128756088" sldId="276"/>
            <ac:spMk id="25" creationId="{00000000-0000-0000-0000-000000000000}"/>
          </ac:spMkLst>
        </pc:spChg>
        <pc:spChg chg="mod">
          <ac:chgData name="TRUNG TRAN THE" userId="25b688b169abae49" providerId="LiveId" clId="{A6D07F68-1FB5-45B9-AE87-101B9642E6E2}" dt="2025-09-19T16:09:46.995" v="3950" actId="1037"/>
          <ac:spMkLst>
            <pc:docMk/>
            <pc:sldMk cId="2128756088" sldId="276"/>
            <ac:spMk id="26" creationId="{00000000-0000-0000-0000-000000000000}"/>
          </ac:spMkLst>
        </pc:spChg>
        <pc:spChg chg="mod">
          <ac:chgData name="TRUNG TRAN THE" userId="25b688b169abae49" providerId="LiveId" clId="{A6D07F68-1FB5-45B9-AE87-101B9642E6E2}" dt="2025-09-19T16:09:46.995" v="3950" actId="1037"/>
          <ac:spMkLst>
            <pc:docMk/>
            <pc:sldMk cId="2128756088" sldId="276"/>
            <ac:spMk id="27" creationId="{00000000-0000-0000-0000-000000000000}"/>
          </ac:spMkLst>
        </pc:spChg>
        <pc:spChg chg="mod">
          <ac:chgData name="TRUNG TRAN THE" userId="25b688b169abae49" providerId="LiveId" clId="{A6D07F68-1FB5-45B9-AE87-101B9642E6E2}" dt="2025-09-19T16:09:46.995" v="3950" actId="1037"/>
          <ac:spMkLst>
            <pc:docMk/>
            <pc:sldMk cId="2128756088" sldId="276"/>
            <ac:spMk id="29" creationId="{00000000-0000-0000-0000-000000000000}"/>
          </ac:spMkLst>
        </pc:spChg>
        <pc:spChg chg="mod">
          <ac:chgData name="TRUNG TRAN THE" userId="25b688b169abae49" providerId="LiveId" clId="{A6D07F68-1FB5-45B9-AE87-101B9642E6E2}" dt="2025-09-19T16:09:46.995" v="3950" actId="1037"/>
          <ac:spMkLst>
            <pc:docMk/>
            <pc:sldMk cId="2128756088" sldId="276"/>
            <ac:spMk id="30" creationId="{00000000-0000-0000-0000-000000000000}"/>
          </ac:spMkLst>
        </pc:spChg>
        <pc:spChg chg="mod">
          <ac:chgData name="TRUNG TRAN THE" userId="25b688b169abae49" providerId="LiveId" clId="{A6D07F68-1FB5-45B9-AE87-101B9642E6E2}" dt="2025-09-19T16:09:46.995" v="3950" actId="1037"/>
          <ac:spMkLst>
            <pc:docMk/>
            <pc:sldMk cId="2128756088" sldId="276"/>
            <ac:spMk id="31" creationId="{00000000-0000-0000-0000-000000000000}"/>
          </ac:spMkLst>
        </pc:spChg>
        <pc:spChg chg="mod">
          <ac:chgData name="TRUNG TRAN THE" userId="25b688b169abae49" providerId="LiveId" clId="{A6D07F68-1FB5-45B9-AE87-101B9642E6E2}" dt="2025-09-08T15:48:21.672" v="208" actId="1076"/>
          <ac:spMkLst>
            <pc:docMk/>
            <pc:sldMk cId="2128756088" sldId="276"/>
            <ac:spMk id="34" creationId="{00000000-0000-0000-0000-000000000000}"/>
          </ac:spMkLst>
        </pc:spChg>
        <pc:spChg chg="mod">
          <ac:chgData name="TRUNG TRAN THE" userId="25b688b169abae49" providerId="LiveId" clId="{A6D07F68-1FB5-45B9-AE87-101B9642E6E2}" dt="2025-09-19T16:11:27.662" v="3960" actId="1076"/>
          <ac:spMkLst>
            <pc:docMk/>
            <pc:sldMk cId="2128756088" sldId="276"/>
            <ac:spMk id="31746" creationId="{00000000-0000-0000-0000-000000000000}"/>
          </ac:spMkLst>
        </pc:spChg>
        <pc:graphicFrameChg chg="mod">
          <ac:chgData name="TRUNG TRAN THE" userId="25b688b169abae49" providerId="LiveId" clId="{A6D07F68-1FB5-45B9-AE87-101B9642E6E2}" dt="2025-09-19T16:09:46.995" v="3950" actId="1037"/>
          <ac:graphicFrameMkLst>
            <pc:docMk/>
            <pc:sldMk cId="2128756088" sldId="276"/>
            <ac:graphicFrameMk id="3" creationId="{00000000-0000-0000-0000-000000000000}"/>
          </ac:graphicFrameMkLst>
        </pc:graphicFrameChg>
      </pc:sldChg>
      <pc:sldChg chg="modSp add del modTransition">
        <pc:chgData name="TRUNG TRAN THE" userId="25b688b169abae49" providerId="LiveId" clId="{A6D07F68-1FB5-45B9-AE87-101B9642E6E2}" dt="2025-09-09T12:04:56.374" v="2146" actId="47"/>
        <pc:sldMkLst>
          <pc:docMk/>
          <pc:sldMk cId="1895037541" sldId="277"/>
        </pc:sldMkLst>
      </pc:sldChg>
      <pc:sldChg chg="modSp add del mod modTransition">
        <pc:chgData name="TRUNG TRAN THE" userId="25b688b169abae49" providerId="LiveId" clId="{A6D07F68-1FB5-45B9-AE87-101B9642E6E2}" dt="2025-09-09T12:05:21.790" v="2147" actId="47"/>
        <pc:sldMkLst>
          <pc:docMk/>
          <pc:sldMk cId="1741744136" sldId="278"/>
        </pc:sldMkLst>
      </pc:sldChg>
      <pc:sldChg chg="modSp add del modTransition">
        <pc:chgData name="TRUNG TRAN THE" userId="25b688b169abae49" providerId="LiveId" clId="{A6D07F68-1FB5-45B9-AE87-101B9642E6E2}" dt="2025-09-09T11:11:45.672" v="696" actId="47"/>
        <pc:sldMkLst>
          <pc:docMk/>
          <pc:sldMk cId="242968773" sldId="279"/>
        </pc:sldMkLst>
      </pc:sldChg>
      <pc:sldChg chg="modSp add del mod modTransition modShow">
        <pc:chgData name="TRUNG TRAN THE" userId="25b688b169abae49" providerId="LiveId" clId="{A6D07F68-1FB5-45B9-AE87-101B9642E6E2}" dt="2025-09-09T12:05:22.614" v="2148" actId="47"/>
        <pc:sldMkLst>
          <pc:docMk/>
          <pc:sldMk cId="1485914782" sldId="280"/>
        </pc:sldMkLst>
      </pc:sldChg>
      <pc:sldChg chg="modSp add del">
        <pc:chgData name="TRUNG TRAN THE" userId="25b688b169abae49" providerId="LiveId" clId="{A6D07F68-1FB5-45B9-AE87-101B9642E6E2}" dt="2025-09-08T14:12:00.102" v="72" actId="47"/>
        <pc:sldMkLst>
          <pc:docMk/>
          <pc:sldMk cId="2668488518" sldId="281"/>
        </pc:sldMkLst>
      </pc:sldChg>
      <pc:sldChg chg="modSp add del mod">
        <pc:chgData name="TRUNG TRAN THE" userId="25b688b169abae49" providerId="LiveId" clId="{A6D07F68-1FB5-45B9-AE87-101B9642E6E2}" dt="2025-09-09T12:05:23.345" v="2149" actId="47"/>
        <pc:sldMkLst>
          <pc:docMk/>
          <pc:sldMk cId="4291752066" sldId="283"/>
        </pc:sldMkLst>
      </pc:sldChg>
      <pc:sldChg chg="addSp modSp add mod">
        <pc:chgData name="TRUNG TRAN THE" userId="25b688b169abae49" providerId="LiveId" clId="{A6D07F68-1FB5-45B9-AE87-101B9642E6E2}" dt="2025-09-19T16:21:13.123" v="4210" actId="179"/>
        <pc:sldMkLst>
          <pc:docMk/>
          <pc:sldMk cId="1617336794" sldId="284"/>
        </pc:sldMkLst>
        <pc:spChg chg="mod">
          <ac:chgData name="TRUNG TRAN THE" userId="25b688b169abae49" providerId="LiveId" clId="{A6D07F68-1FB5-45B9-AE87-101B9642E6E2}" dt="2025-09-08T15:42:49.689" v="145" actId="1076"/>
          <ac:spMkLst>
            <pc:docMk/>
            <pc:sldMk cId="1617336794" sldId="284"/>
            <ac:spMk id="2" creationId="{00000000-0000-0000-0000-000000000000}"/>
          </ac:spMkLst>
        </pc:spChg>
        <pc:spChg chg="add">
          <ac:chgData name="TRUNG TRAN THE" userId="25b688b169abae49" providerId="LiveId" clId="{A6D07F68-1FB5-45B9-AE87-101B9642E6E2}" dt="2025-09-19T16:14:11.989" v="4011"/>
          <ac:spMkLst>
            <pc:docMk/>
            <pc:sldMk cId="1617336794" sldId="284"/>
            <ac:spMk id="3" creationId="{C010A061-5D6C-03FD-C318-14BAE5AE964F}"/>
          </ac:spMkLst>
        </pc:spChg>
        <pc:spChg chg="add">
          <ac:chgData name="TRUNG TRAN THE" userId="25b688b169abae49" providerId="LiveId" clId="{A6D07F68-1FB5-45B9-AE87-101B9642E6E2}" dt="2025-09-19T16:14:27.786" v="4012"/>
          <ac:spMkLst>
            <pc:docMk/>
            <pc:sldMk cId="1617336794" sldId="284"/>
            <ac:spMk id="4" creationId="{9E80492A-2A82-D33B-50CC-1963EBB1662D}"/>
          </ac:spMkLst>
        </pc:spChg>
        <pc:spChg chg="add mod">
          <ac:chgData name="TRUNG TRAN THE" userId="25b688b169abae49" providerId="LiveId" clId="{A6D07F68-1FB5-45B9-AE87-101B9642E6E2}" dt="2025-09-19T16:21:13.123" v="4210" actId="179"/>
          <ac:spMkLst>
            <pc:docMk/>
            <pc:sldMk cId="1617336794" sldId="284"/>
            <ac:spMk id="7" creationId="{10622F39-785E-E7DF-0751-F2D8F494E9A7}"/>
          </ac:spMkLst>
        </pc:spChg>
        <pc:spChg chg="mod">
          <ac:chgData name="TRUNG TRAN THE" userId="25b688b169abae49" providerId="LiveId" clId="{A6D07F68-1FB5-45B9-AE87-101B9642E6E2}" dt="2025-09-19T16:14:57.757" v="4061" actId="1037"/>
          <ac:spMkLst>
            <pc:docMk/>
            <pc:sldMk cId="1617336794" sldId="284"/>
            <ac:spMk id="11" creationId="{00000000-0000-0000-0000-000000000000}"/>
          </ac:spMkLst>
        </pc:spChg>
        <pc:spChg chg="mod">
          <ac:chgData name="TRUNG TRAN THE" userId="25b688b169abae49" providerId="LiveId" clId="{A6D07F68-1FB5-45B9-AE87-101B9642E6E2}" dt="2025-09-19T16:20:33.961" v="4205" actId="1037"/>
          <ac:spMkLst>
            <pc:docMk/>
            <pc:sldMk cId="1617336794" sldId="284"/>
            <ac:spMk id="15" creationId="{00000000-0000-0000-0000-000000000000}"/>
          </ac:spMkLst>
        </pc:spChg>
        <pc:spChg chg="mod">
          <ac:chgData name="TRUNG TRAN THE" userId="25b688b169abae49" providerId="LiveId" clId="{A6D07F68-1FB5-45B9-AE87-101B9642E6E2}" dt="2025-09-19T16:20:33.961" v="4205" actId="1037"/>
          <ac:spMkLst>
            <pc:docMk/>
            <pc:sldMk cId="1617336794" sldId="284"/>
            <ac:spMk id="16" creationId="{00000000-0000-0000-0000-000000000000}"/>
          </ac:spMkLst>
        </pc:spChg>
        <pc:spChg chg="mod">
          <ac:chgData name="TRUNG TRAN THE" userId="25b688b169abae49" providerId="LiveId" clId="{A6D07F68-1FB5-45B9-AE87-101B9642E6E2}" dt="2025-09-19T16:20:33.961" v="4205" actId="1037"/>
          <ac:spMkLst>
            <pc:docMk/>
            <pc:sldMk cId="1617336794" sldId="284"/>
            <ac:spMk id="12293" creationId="{00000000-0000-0000-0000-000000000000}"/>
          </ac:spMkLst>
        </pc:spChg>
        <pc:spChg chg="mod">
          <ac:chgData name="TRUNG TRAN THE" userId="25b688b169abae49" providerId="LiveId" clId="{A6D07F68-1FB5-45B9-AE87-101B9642E6E2}" dt="2025-09-09T12:10:03.289" v="2338" actId="20577"/>
          <ac:spMkLst>
            <pc:docMk/>
            <pc:sldMk cId="1617336794" sldId="284"/>
            <ac:spMk id="24578" creationId="{00000000-0000-0000-0000-000000000000}"/>
          </ac:spMkLst>
        </pc:spChg>
        <pc:spChg chg="mod">
          <ac:chgData name="TRUNG TRAN THE" userId="25b688b169abae49" providerId="LiveId" clId="{A6D07F68-1FB5-45B9-AE87-101B9642E6E2}" dt="2025-09-19T16:20:33.961" v="4205" actId="1037"/>
          <ac:spMkLst>
            <pc:docMk/>
            <pc:sldMk cId="1617336794" sldId="284"/>
            <ac:spMk id="24581" creationId="{00000000-0000-0000-0000-000000000000}"/>
          </ac:spMkLst>
        </pc:spChg>
        <pc:grpChg chg="mod">
          <ac:chgData name="TRUNG TRAN THE" userId="25b688b169abae49" providerId="LiveId" clId="{A6D07F68-1FB5-45B9-AE87-101B9642E6E2}" dt="2025-09-19T16:20:33.961" v="4205" actId="1037"/>
          <ac:grpSpMkLst>
            <pc:docMk/>
            <pc:sldMk cId="1617336794" sldId="284"/>
            <ac:grpSpMk id="5" creationId="{00000000-0000-0000-0000-000000000000}"/>
          </ac:grpSpMkLst>
        </pc:grpChg>
        <pc:graphicFrameChg chg="mod">
          <ac:chgData name="TRUNG TRAN THE" userId="25b688b169abae49" providerId="LiveId" clId="{A6D07F68-1FB5-45B9-AE87-101B9642E6E2}" dt="2025-09-19T16:20:33.961" v="4205" actId="1037"/>
          <ac:graphicFrameMkLst>
            <pc:docMk/>
            <pc:sldMk cId="1617336794" sldId="284"/>
            <ac:graphicFrameMk id="12" creationId="{00000000-0000-0000-0000-000000000000}"/>
          </ac:graphicFrameMkLst>
        </pc:graphicFrameChg>
      </pc:sldChg>
      <pc:sldChg chg="addSp modSp add mod">
        <pc:chgData name="TRUNG TRAN THE" userId="25b688b169abae49" providerId="LiveId" clId="{A6D07F68-1FB5-45B9-AE87-101B9642E6E2}" dt="2025-09-19T16:20:25.614" v="4193" actId="1076"/>
        <pc:sldMkLst>
          <pc:docMk/>
          <pc:sldMk cId="1825680278" sldId="285"/>
        </pc:sldMkLst>
        <pc:spChg chg="mod">
          <ac:chgData name="TRUNG TRAN THE" userId="25b688b169abae49" providerId="LiveId" clId="{A6D07F68-1FB5-45B9-AE87-101B9642E6E2}" dt="2025-09-19T16:20:19.838" v="4191" actId="1036"/>
          <ac:spMkLst>
            <pc:docMk/>
            <pc:sldMk cId="1825680278" sldId="285"/>
            <ac:spMk id="3" creationId="{00000000-0000-0000-0000-000000000000}"/>
          </ac:spMkLst>
        </pc:spChg>
        <pc:spChg chg="mod">
          <ac:chgData name="TRUNG TRAN THE" userId="25b688b169abae49" providerId="LiveId" clId="{A6D07F68-1FB5-45B9-AE87-101B9642E6E2}" dt="2025-09-08T15:42:56.689" v="146" actId="1076"/>
          <ac:spMkLst>
            <pc:docMk/>
            <pc:sldMk cId="1825680278" sldId="285"/>
            <ac:spMk id="4" creationId="{00000000-0000-0000-0000-000000000000}"/>
          </ac:spMkLst>
        </pc:spChg>
        <pc:spChg chg="add mod">
          <ac:chgData name="TRUNG TRAN THE" userId="25b688b169abae49" providerId="LiveId" clId="{A6D07F68-1FB5-45B9-AE87-101B9642E6E2}" dt="2025-09-19T16:20:25.614" v="4193" actId="1076"/>
          <ac:spMkLst>
            <pc:docMk/>
            <pc:sldMk cId="1825680278" sldId="285"/>
            <ac:spMk id="6" creationId="{EDF5840F-79F6-25A6-23EA-4CBCF12646DB}"/>
          </ac:spMkLst>
        </pc:spChg>
        <pc:spChg chg="mod">
          <ac:chgData name="TRUNG TRAN THE" userId="25b688b169abae49" providerId="LiveId" clId="{A6D07F68-1FB5-45B9-AE87-101B9642E6E2}" dt="2025-09-09T12:11:12.932" v="2482" actId="14100"/>
          <ac:spMkLst>
            <pc:docMk/>
            <pc:sldMk cId="1825680278" sldId="285"/>
            <ac:spMk id="31746" creationId="{00000000-0000-0000-0000-000000000000}"/>
          </ac:spMkLst>
        </pc:spChg>
        <pc:spChg chg="mod">
          <ac:chgData name="TRUNG TRAN THE" userId="25b688b169abae49" providerId="LiveId" clId="{A6D07F68-1FB5-45B9-AE87-101B9642E6E2}" dt="2025-09-19T16:20:19.838" v="4191" actId="1036"/>
          <ac:spMkLst>
            <pc:docMk/>
            <pc:sldMk cId="1825680278" sldId="285"/>
            <ac:spMk id="78895" creationId="{00000000-0000-0000-0000-000000000000}"/>
          </ac:spMkLst>
        </pc:spChg>
        <pc:spChg chg="mod">
          <ac:chgData name="TRUNG TRAN THE" userId="25b688b169abae49" providerId="LiveId" clId="{A6D07F68-1FB5-45B9-AE87-101B9642E6E2}" dt="2025-09-19T16:18:58.674" v="4142" actId="1037"/>
          <ac:spMkLst>
            <pc:docMk/>
            <pc:sldMk cId="1825680278" sldId="285"/>
            <ac:spMk id="78900" creationId="{00000000-0000-0000-0000-000000000000}"/>
          </ac:spMkLst>
        </pc:spChg>
        <pc:graphicFrameChg chg="mod">
          <ac:chgData name="TRUNG TRAN THE" userId="25b688b169abae49" providerId="LiveId" clId="{A6D07F68-1FB5-45B9-AE87-101B9642E6E2}" dt="2025-09-19T16:20:19.838" v="4191" actId="1036"/>
          <ac:graphicFrameMkLst>
            <pc:docMk/>
            <pc:sldMk cId="1825680278" sldId="285"/>
            <ac:graphicFrameMk id="2" creationId="{00000000-0000-0000-0000-000000000000}"/>
          </ac:graphicFrameMkLst>
        </pc:graphicFrameChg>
      </pc:sldChg>
      <pc:sldChg chg="modSp add del modTransition">
        <pc:chgData name="TRUNG TRAN THE" userId="25b688b169abae49" providerId="LiveId" clId="{A6D07F68-1FB5-45B9-AE87-101B9642E6E2}" dt="2025-09-09T12:05:33.487" v="2150" actId="47"/>
        <pc:sldMkLst>
          <pc:docMk/>
          <pc:sldMk cId="1389783613" sldId="286"/>
        </pc:sldMkLst>
      </pc:sldChg>
      <pc:sldChg chg="modSp add del mod modTransition">
        <pc:chgData name="TRUNG TRAN THE" userId="25b688b169abae49" providerId="LiveId" clId="{A6D07F68-1FB5-45B9-AE87-101B9642E6E2}" dt="2025-09-09T12:05:34.248" v="2151" actId="47"/>
        <pc:sldMkLst>
          <pc:docMk/>
          <pc:sldMk cId="2912328386" sldId="287"/>
        </pc:sldMkLst>
      </pc:sldChg>
      <pc:sldChg chg="modSp add del mod modTransition">
        <pc:chgData name="TRUNG TRAN THE" userId="25b688b169abae49" providerId="LiveId" clId="{A6D07F68-1FB5-45B9-AE87-101B9642E6E2}" dt="2025-09-09T12:06:02.416" v="2153" actId="47"/>
        <pc:sldMkLst>
          <pc:docMk/>
          <pc:sldMk cId="374554755" sldId="288"/>
        </pc:sldMkLst>
      </pc:sldChg>
      <pc:sldChg chg="modSp add del modTransition">
        <pc:chgData name="TRUNG TRAN THE" userId="25b688b169abae49" providerId="LiveId" clId="{A6D07F68-1FB5-45B9-AE87-101B9642E6E2}" dt="2025-09-09T12:06:04.604" v="2154" actId="47"/>
        <pc:sldMkLst>
          <pc:docMk/>
          <pc:sldMk cId="1502131238" sldId="289"/>
        </pc:sldMkLst>
      </pc:sldChg>
      <pc:sldChg chg="addSp delSp modSp add del mod">
        <pc:chgData name="TRUNG TRAN THE" userId="25b688b169abae49" providerId="LiveId" clId="{A6D07F68-1FB5-45B9-AE87-101B9642E6E2}" dt="2025-09-09T12:05:47.540" v="2152" actId="47"/>
        <pc:sldMkLst>
          <pc:docMk/>
          <pc:sldMk cId="2513630098" sldId="293"/>
        </pc:sldMkLst>
      </pc:sldChg>
      <pc:sldChg chg="modSp add mod">
        <pc:chgData name="TRUNG TRAN THE" userId="25b688b169abae49" providerId="LiveId" clId="{A6D07F68-1FB5-45B9-AE87-101B9642E6E2}" dt="2025-09-09T12:19:13.940" v="2777" actId="14100"/>
        <pc:sldMkLst>
          <pc:docMk/>
          <pc:sldMk cId="4160356221" sldId="294"/>
        </pc:sldMkLst>
        <pc:spChg chg="mod">
          <ac:chgData name="TRUNG TRAN THE" userId="25b688b169abae49" providerId="LiveId" clId="{A6D07F68-1FB5-45B9-AE87-101B9642E6E2}" dt="2025-09-08T15:49:28.365" v="219" actId="1076"/>
          <ac:spMkLst>
            <pc:docMk/>
            <pc:sldMk cId="4160356221" sldId="294"/>
            <ac:spMk id="2" creationId="{00000000-0000-0000-0000-000000000000}"/>
          </ac:spMkLst>
        </pc:spChg>
        <pc:spChg chg="mod">
          <ac:chgData name="TRUNG TRAN THE" userId="25b688b169abae49" providerId="LiveId" clId="{A6D07F68-1FB5-45B9-AE87-101B9642E6E2}" dt="2025-09-09T12:19:13.940" v="2777" actId="14100"/>
          <ac:spMkLst>
            <pc:docMk/>
            <pc:sldMk cId="4160356221" sldId="294"/>
            <ac:spMk id="102401" creationId="{00000000-0000-0000-0000-000000000000}"/>
          </ac:spMkLst>
        </pc:spChg>
        <pc:spChg chg="mod">
          <ac:chgData name="TRUNG TRAN THE" userId="25b688b169abae49" providerId="LiveId" clId="{A6D07F68-1FB5-45B9-AE87-101B9642E6E2}" dt="2025-09-08T15:49:34.016" v="220" actId="1076"/>
          <ac:spMkLst>
            <pc:docMk/>
            <pc:sldMk cId="4160356221" sldId="294"/>
            <ac:spMk id="102402" creationId="{00000000-0000-0000-0000-000000000000}"/>
          </ac:spMkLst>
        </pc:spChg>
        <pc:graphicFrameChg chg="mod modGraphic">
          <ac:chgData name="TRUNG TRAN THE" userId="25b688b169abae49" providerId="LiveId" clId="{A6D07F68-1FB5-45B9-AE87-101B9642E6E2}" dt="2025-09-08T15:49:42.603" v="222" actId="1076"/>
          <ac:graphicFrameMkLst>
            <pc:docMk/>
            <pc:sldMk cId="4160356221" sldId="294"/>
            <ac:graphicFrameMk id="3" creationId="{00000000-0000-0000-0000-000000000000}"/>
          </ac:graphicFrameMkLst>
        </pc:graphicFrameChg>
      </pc:sldChg>
      <pc:sldChg chg="modSp add mod">
        <pc:chgData name="TRUNG TRAN THE" userId="25b688b169abae49" providerId="LiveId" clId="{A6D07F68-1FB5-45B9-AE87-101B9642E6E2}" dt="2025-09-09T12:19:56.340" v="2944" actId="6549"/>
        <pc:sldMkLst>
          <pc:docMk/>
          <pc:sldMk cId="3287459531" sldId="295"/>
        </pc:sldMkLst>
        <pc:spChg chg="mod">
          <ac:chgData name="TRUNG TRAN THE" userId="25b688b169abae49" providerId="LiveId" clId="{A6D07F68-1FB5-45B9-AE87-101B9642E6E2}" dt="2025-09-08T15:50:16.286" v="231" actId="1076"/>
          <ac:spMkLst>
            <pc:docMk/>
            <pc:sldMk cId="3287459531" sldId="295"/>
            <ac:spMk id="5" creationId="{00000000-0000-0000-0000-000000000000}"/>
          </ac:spMkLst>
        </pc:spChg>
        <pc:spChg chg="mod">
          <ac:chgData name="TRUNG TRAN THE" userId="25b688b169abae49" providerId="LiveId" clId="{A6D07F68-1FB5-45B9-AE87-101B9642E6E2}" dt="2025-09-09T12:19:56.340" v="2944" actId="6549"/>
          <ac:spMkLst>
            <pc:docMk/>
            <pc:sldMk cId="3287459531" sldId="295"/>
            <ac:spMk id="111617" creationId="{00000000-0000-0000-0000-000000000000}"/>
          </ac:spMkLst>
        </pc:spChg>
      </pc:sldChg>
      <pc:sldChg chg="modSp add mod modTransition">
        <pc:chgData name="TRUNG TRAN THE" userId="25b688b169abae49" providerId="LiveId" clId="{A6D07F68-1FB5-45B9-AE87-101B9642E6E2}" dt="2025-09-09T12:20:36.838" v="2963" actId="6549"/>
        <pc:sldMkLst>
          <pc:docMk/>
          <pc:sldMk cId="3606024867" sldId="296"/>
        </pc:sldMkLst>
        <pc:spChg chg="mod">
          <ac:chgData name="TRUNG TRAN THE" userId="25b688b169abae49" providerId="LiveId" clId="{A6D07F68-1FB5-45B9-AE87-101B9642E6E2}" dt="2025-09-08T15:50:21.576" v="232" actId="1076"/>
          <ac:spMkLst>
            <pc:docMk/>
            <pc:sldMk cId="3606024867" sldId="296"/>
            <ac:spMk id="5" creationId="{00000000-0000-0000-0000-000000000000}"/>
          </ac:spMkLst>
        </pc:spChg>
        <pc:spChg chg="mod">
          <ac:chgData name="TRUNG TRAN THE" userId="25b688b169abae49" providerId="LiveId" clId="{A6D07F68-1FB5-45B9-AE87-101B9642E6E2}" dt="2025-09-09T12:20:36.838" v="2963" actId="6549"/>
          <ac:spMkLst>
            <pc:docMk/>
            <pc:sldMk cId="3606024867" sldId="296"/>
            <ac:spMk id="113666" creationId="{00000000-0000-0000-0000-000000000000}"/>
          </ac:spMkLst>
        </pc:spChg>
      </pc:sldChg>
      <pc:sldChg chg="modSp add mod modNotes">
        <pc:chgData name="TRUNG TRAN THE" userId="25b688b169abae49" providerId="LiveId" clId="{A6D07F68-1FB5-45B9-AE87-101B9642E6E2}" dt="2025-09-09T12:17:38.109" v="2701" actId="6549"/>
        <pc:sldMkLst>
          <pc:docMk/>
          <pc:sldMk cId="484968356" sldId="297"/>
        </pc:sldMkLst>
        <pc:spChg chg="mod">
          <ac:chgData name="TRUNG TRAN THE" userId="25b688b169abae49" providerId="LiveId" clId="{A6D07F68-1FB5-45B9-AE87-101B9642E6E2}" dt="2025-09-09T12:17:38.109" v="2701" actId="6549"/>
          <ac:spMkLst>
            <pc:docMk/>
            <pc:sldMk cId="484968356" sldId="297"/>
            <ac:spMk id="119809" creationId="{00000000-0000-0000-0000-000000000000}"/>
          </ac:spMkLst>
        </pc:spChg>
      </pc:sldChg>
      <pc:sldChg chg="modSp add del mod modNotes">
        <pc:chgData name="TRUNG TRAN THE" userId="25b688b169abae49" providerId="LiveId" clId="{A6D07F68-1FB5-45B9-AE87-101B9642E6E2}" dt="2025-09-09T12:15:40.816" v="2585" actId="47"/>
        <pc:sldMkLst>
          <pc:docMk/>
          <pc:sldMk cId="1520387089" sldId="298"/>
        </pc:sldMkLst>
      </pc:sldChg>
      <pc:sldChg chg="modSp add mod">
        <pc:chgData name="TRUNG TRAN THE" userId="25b688b169abae49" providerId="LiveId" clId="{A6D07F68-1FB5-45B9-AE87-101B9642E6E2}" dt="2025-09-09T12:15:15.710" v="2583" actId="6549"/>
        <pc:sldMkLst>
          <pc:docMk/>
          <pc:sldMk cId="1682212930" sldId="299"/>
        </pc:sldMkLst>
        <pc:spChg chg="mod">
          <ac:chgData name="TRUNG TRAN THE" userId="25b688b169abae49" providerId="LiveId" clId="{A6D07F68-1FB5-45B9-AE87-101B9642E6E2}" dt="2025-09-09T11:30:59.566" v="1146" actId="1076"/>
          <ac:spMkLst>
            <pc:docMk/>
            <pc:sldMk cId="1682212930" sldId="299"/>
            <ac:spMk id="2" creationId="{00000000-0000-0000-0000-000000000000}"/>
          </ac:spMkLst>
        </pc:spChg>
        <pc:spChg chg="mod">
          <ac:chgData name="TRUNG TRAN THE" userId="25b688b169abae49" providerId="LiveId" clId="{A6D07F68-1FB5-45B9-AE87-101B9642E6E2}" dt="2025-09-09T11:31:52.617" v="1156" actId="1076"/>
          <ac:spMkLst>
            <pc:docMk/>
            <pc:sldMk cId="1682212930" sldId="299"/>
            <ac:spMk id="3" creationId="{00000000-0000-0000-0000-000000000000}"/>
          </ac:spMkLst>
        </pc:spChg>
        <pc:spChg chg="mod">
          <ac:chgData name="TRUNG TRAN THE" userId="25b688b169abae49" providerId="LiveId" clId="{A6D07F68-1FB5-45B9-AE87-101B9642E6E2}" dt="2025-09-09T11:30:49.695" v="1145" actId="1076"/>
          <ac:spMkLst>
            <pc:docMk/>
            <pc:sldMk cId="1682212930" sldId="299"/>
            <ac:spMk id="4" creationId="{00000000-0000-0000-0000-000000000000}"/>
          </ac:spMkLst>
        </pc:spChg>
        <pc:spChg chg="mod">
          <ac:chgData name="TRUNG TRAN THE" userId="25b688b169abae49" providerId="LiveId" clId="{A6D07F68-1FB5-45B9-AE87-101B9642E6E2}" dt="2025-09-09T12:15:15.710" v="2583" actId="6549"/>
          <ac:spMkLst>
            <pc:docMk/>
            <pc:sldMk cId="1682212930" sldId="299"/>
            <ac:spMk id="134145" creationId="{00000000-0000-0000-0000-000000000000}"/>
          </ac:spMkLst>
        </pc:spChg>
      </pc:sldChg>
      <pc:sldChg chg="modSp add mod">
        <pc:chgData name="TRUNG TRAN THE" userId="25b688b169abae49" providerId="LiveId" clId="{A6D07F68-1FB5-45B9-AE87-101B9642E6E2}" dt="2025-09-09T12:14:07.073" v="2529" actId="403"/>
        <pc:sldMkLst>
          <pc:docMk/>
          <pc:sldMk cId="4256429463" sldId="300"/>
        </pc:sldMkLst>
        <pc:spChg chg="mod">
          <ac:chgData name="TRUNG TRAN THE" userId="25b688b169abae49" providerId="LiveId" clId="{A6D07F68-1FB5-45B9-AE87-101B9642E6E2}" dt="2025-09-09T12:14:07.073" v="2529" actId="403"/>
          <ac:spMkLst>
            <pc:docMk/>
            <pc:sldMk cId="4256429463" sldId="300"/>
            <ac:spMk id="2" creationId="{00000000-0000-0000-0000-000000000000}"/>
          </ac:spMkLst>
        </pc:spChg>
        <pc:spChg chg="mod">
          <ac:chgData name="TRUNG TRAN THE" userId="25b688b169abae49" providerId="LiveId" clId="{A6D07F68-1FB5-45B9-AE87-101B9642E6E2}" dt="2025-09-09T11:30:43.267" v="1144" actId="1076"/>
          <ac:spMkLst>
            <pc:docMk/>
            <pc:sldMk cId="4256429463" sldId="300"/>
            <ac:spMk id="3" creationId="{00000000-0000-0000-0000-000000000000}"/>
          </ac:spMkLst>
        </pc:spChg>
        <pc:spChg chg="mod">
          <ac:chgData name="TRUNG TRAN THE" userId="25b688b169abae49" providerId="LiveId" clId="{A6D07F68-1FB5-45B9-AE87-101B9642E6E2}" dt="2025-09-09T12:13:48.932" v="2527" actId="6549"/>
          <ac:spMkLst>
            <pc:docMk/>
            <pc:sldMk cId="4256429463" sldId="300"/>
            <ac:spMk id="6" creationId="{00000000-0000-0000-0000-000000000000}"/>
          </ac:spMkLst>
        </pc:spChg>
        <pc:spChg chg="mod">
          <ac:chgData name="TRUNG TRAN THE" userId="25b688b169abae49" providerId="LiveId" clId="{A6D07F68-1FB5-45B9-AE87-101B9642E6E2}" dt="2025-09-09T11:30:38.107" v="1143" actId="1076"/>
          <ac:spMkLst>
            <pc:docMk/>
            <pc:sldMk cId="4256429463" sldId="300"/>
            <ac:spMk id="138242" creationId="{00000000-0000-0000-0000-000000000000}"/>
          </ac:spMkLst>
        </pc:spChg>
      </pc:sldChg>
      <pc:sldChg chg="modSp add mod">
        <pc:chgData name="TRUNG TRAN THE" userId="25b688b169abae49" providerId="LiveId" clId="{A6D07F68-1FB5-45B9-AE87-101B9642E6E2}" dt="2025-09-09T12:21:57.457" v="2984" actId="14100"/>
        <pc:sldMkLst>
          <pc:docMk/>
          <pc:sldMk cId="816995536" sldId="301"/>
        </pc:sldMkLst>
        <pc:spChg chg="mod">
          <ac:chgData name="TRUNG TRAN THE" userId="25b688b169abae49" providerId="LiveId" clId="{A6D07F68-1FB5-45B9-AE87-101B9642E6E2}" dt="2025-09-09T11:34:10.783" v="1166" actId="1076"/>
          <ac:spMkLst>
            <pc:docMk/>
            <pc:sldMk cId="816995536" sldId="301"/>
            <ac:spMk id="2" creationId="{00000000-0000-0000-0000-000000000000}"/>
          </ac:spMkLst>
        </pc:spChg>
        <pc:spChg chg="mod">
          <ac:chgData name="TRUNG TRAN THE" userId="25b688b169abae49" providerId="LiveId" clId="{A6D07F68-1FB5-45B9-AE87-101B9642E6E2}" dt="2025-09-09T12:21:57.457" v="2984" actId="14100"/>
          <ac:spMkLst>
            <pc:docMk/>
            <pc:sldMk cId="816995536" sldId="301"/>
            <ac:spMk id="136193" creationId="{00000000-0000-0000-0000-000000000000}"/>
          </ac:spMkLst>
        </pc:spChg>
        <pc:spChg chg="mod">
          <ac:chgData name="TRUNG TRAN THE" userId="25b688b169abae49" providerId="LiveId" clId="{A6D07F68-1FB5-45B9-AE87-101B9642E6E2}" dt="2025-09-09T11:34:04.802" v="1165" actId="27636"/>
          <ac:spMkLst>
            <pc:docMk/>
            <pc:sldMk cId="816995536" sldId="301"/>
            <ac:spMk id="136194" creationId="{00000000-0000-0000-0000-000000000000}"/>
          </ac:spMkLst>
        </pc:spChg>
        <pc:spChg chg="mod">
          <ac:chgData name="TRUNG TRAN THE" userId="25b688b169abae49" providerId="LiveId" clId="{A6D07F68-1FB5-45B9-AE87-101B9642E6E2}" dt="2025-09-09T11:33:59.765" v="1162" actId="1076"/>
          <ac:spMkLst>
            <pc:docMk/>
            <pc:sldMk cId="816995536" sldId="301"/>
            <ac:spMk id="136196" creationId="{00000000-0000-0000-0000-000000000000}"/>
          </ac:spMkLst>
        </pc:spChg>
      </pc:sldChg>
      <pc:sldChg chg="modSp add mod modTransition">
        <pc:chgData name="TRUNG TRAN THE" userId="25b688b169abae49" providerId="LiveId" clId="{A6D07F68-1FB5-45B9-AE87-101B9642E6E2}" dt="2025-09-09T12:22:36.946" v="3009" actId="1076"/>
        <pc:sldMkLst>
          <pc:docMk/>
          <pc:sldMk cId="521007140" sldId="311"/>
        </pc:sldMkLst>
        <pc:spChg chg="mod">
          <ac:chgData name="TRUNG TRAN THE" userId="25b688b169abae49" providerId="LiveId" clId="{A6D07F68-1FB5-45B9-AE87-101B9642E6E2}" dt="2025-09-09T11:34:33.521" v="1173" actId="1076"/>
          <ac:spMkLst>
            <pc:docMk/>
            <pc:sldMk cId="521007140" sldId="311"/>
            <ac:spMk id="3" creationId="{00000000-0000-0000-0000-000000000000}"/>
          </ac:spMkLst>
        </pc:spChg>
        <pc:spChg chg="mod">
          <ac:chgData name="TRUNG TRAN THE" userId="25b688b169abae49" providerId="LiveId" clId="{A6D07F68-1FB5-45B9-AE87-101B9642E6E2}" dt="2025-09-09T12:22:36.946" v="3009" actId="1076"/>
          <ac:spMkLst>
            <pc:docMk/>
            <pc:sldMk cId="521007140" sldId="311"/>
            <ac:spMk id="6" creationId="{00000000-0000-0000-0000-000000000000}"/>
          </ac:spMkLst>
        </pc:spChg>
        <pc:spChg chg="mod">
          <ac:chgData name="TRUNG TRAN THE" userId="25b688b169abae49" providerId="LiveId" clId="{A6D07F68-1FB5-45B9-AE87-101B9642E6E2}" dt="2025-09-09T11:34:27.730" v="1172" actId="1076"/>
          <ac:spMkLst>
            <pc:docMk/>
            <pc:sldMk cId="521007140" sldId="311"/>
            <ac:spMk id="8" creationId="{00000000-0000-0000-0000-000000000000}"/>
          </ac:spMkLst>
        </pc:spChg>
        <pc:spChg chg="mod">
          <ac:chgData name="TRUNG TRAN THE" userId="25b688b169abae49" providerId="LiveId" clId="{A6D07F68-1FB5-45B9-AE87-101B9642E6E2}" dt="2025-09-09T11:34:39.142" v="1174" actId="1076"/>
          <ac:spMkLst>
            <pc:docMk/>
            <pc:sldMk cId="521007140" sldId="311"/>
            <ac:spMk id="21" creationId="{00000000-0000-0000-0000-000000000000}"/>
          </ac:spMkLst>
        </pc:spChg>
      </pc:sldChg>
      <pc:sldChg chg="modSp add mod modTransition">
        <pc:chgData name="TRUNG TRAN THE" userId="25b688b169abae49" providerId="LiveId" clId="{A6D07F68-1FB5-45B9-AE87-101B9642E6E2}" dt="2025-09-09T12:23:28.700" v="3097" actId="255"/>
        <pc:sldMkLst>
          <pc:docMk/>
          <pc:sldMk cId="3002569195" sldId="312"/>
        </pc:sldMkLst>
        <pc:spChg chg="mod">
          <ac:chgData name="TRUNG TRAN THE" userId="25b688b169abae49" providerId="LiveId" clId="{A6D07F68-1FB5-45B9-AE87-101B9642E6E2}" dt="2025-09-09T12:23:28.700" v="3097" actId="255"/>
          <ac:spMkLst>
            <pc:docMk/>
            <pc:sldMk cId="3002569195" sldId="312"/>
            <ac:spMk id="2" creationId="{00000000-0000-0000-0000-000000000000}"/>
          </ac:spMkLst>
        </pc:spChg>
        <pc:spChg chg="mod">
          <ac:chgData name="TRUNG TRAN THE" userId="25b688b169abae49" providerId="LiveId" clId="{A6D07F68-1FB5-45B9-AE87-101B9642E6E2}" dt="2025-09-09T11:39:28.595" v="1181" actId="1076"/>
          <ac:spMkLst>
            <pc:docMk/>
            <pc:sldMk cId="3002569195" sldId="312"/>
            <ac:spMk id="3" creationId="{00000000-0000-0000-0000-000000000000}"/>
          </ac:spMkLst>
        </pc:spChg>
        <pc:spChg chg="mod">
          <ac:chgData name="TRUNG TRAN THE" userId="25b688b169abae49" providerId="LiveId" clId="{A6D07F68-1FB5-45B9-AE87-101B9642E6E2}" dt="2025-09-09T11:39:24.355" v="1180" actId="1076"/>
          <ac:spMkLst>
            <pc:docMk/>
            <pc:sldMk cId="3002569195" sldId="312"/>
            <ac:spMk id="5" creationId="{00000000-0000-0000-0000-000000000000}"/>
          </ac:spMkLst>
        </pc:spChg>
      </pc:sldChg>
      <pc:sldChg chg="modSp add mod">
        <pc:chgData name="TRUNG TRAN THE" userId="25b688b169abae49" providerId="LiveId" clId="{A6D07F68-1FB5-45B9-AE87-101B9642E6E2}" dt="2025-09-09T11:13:24.989" v="703" actId="14100"/>
        <pc:sldMkLst>
          <pc:docMk/>
          <pc:sldMk cId="3915021561" sldId="313"/>
        </pc:sldMkLst>
        <pc:picChg chg="mod">
          <ac:chgData name="TRUNG TRAN THE" userId="25b688b169abae49" providerId="LiveId" clId="{A6D07F68-1FB5-45B9-AE87-101B9642E6E2}" dt="2025-09-09T11:13:24.989" v="703" actId="14100"/>
          <ac:picMkLst>
            <pc:docMk/>
            <pc:sldMk cId="3915021561" sldId="313"/>
            <ac:picMk id="4" creationId="{00000000-0000-0000-0000-000000000000}"/>
          </ac:picMkLst>
        </pc:picChg>
      </pc:sldChg>
      <pc:sldChg chg="modSp add del mod">
        <pc:chgData name="TRUNG TRAN THE" userId="25b688b169abae49" providerId="LiveId" clId="{A6D07F68-1FB5-45B9-AE87-101B9642E6E2}" dt="2025-09-09T11:27:52.358" v="1131" actId="47"/>
        <pc:sldMkLst>
          <pc:docMk/>
          <pc:sldMk cId="3960030139" sldId="314"/>
        </pc:sldMkLst>
      </pc:sldChg>
      <pc:sldChg chg="modSp add del mod">
        <pc:chgData name="TRUNG TRAN THE" userId="25b688b169abae49" providerId="LiveId" clId="{A6D07F68-1FB5-45B9-AE87-101B9642E6E2}" dt="2025-09-09T11:27:54.078" v="1132" actId="47"/>
        <pc:sldMkLst>
          <pc:docMk/>
          <pc:sldMk cId="130190731" sldId="315"/>
        </pc:sldMkLst>
      </pc:sldChg>
      <pc:sldChg chg="modSp add mod">
        <pc:chgData name="TRUNG TRAN THE" userId="25b688b169abae49" providerId="LiveId" clId="{A6D07F68-1FB5-45B9-AE87-101B9642E6E2}" dt="2025-09-09T11:13:33.260" v="705" actId="14100"/>
        <pc:sldMkLst>
          <pc:docMk/>
          <pc:sldMk cId="3991339003" sldId="317"/>
        </pc:sldMkLst>
        <pc:picChg chg="mod">
          <ac:chgData name="TRUNG TRAN THE" userId="25b688b169abae49" providerId="LiveId" clId="{A6D07F68-1FB5-45B9-AE87-101B9642E6E2}" dt="2025-09-09T11:13:33.260" v="705" actId="14100"/>
          <ac:picMkLst>
            <pc:docMk/>
            <pc:sldMk cId="3991339003" sldId="317"/>
            <ac:picMk id="4" creationId="{00000000-0000-0000-0000-000000000000}"/>
          </ac:picMkLst>
        </pc:picChg>
      </pc:sldChg>
      <pc:sldChg chg="modSp add del mod">
        <pc:chgData name="TRUNG TRAN THE" userId="25b688b169abae49" providerId="LiveId" clId="{A6D07F68-1FB5-45B9-AE87-101B9642E6E2}" dt="2025-09-09T11:26:33.332" v="1123" actId="47"/>
        <pc:sldMkLst>
          <pc:docMk/>
          <pc:sldMk cId="3587261508" sldId="320"/>
        </pc:sldMkLst>
      </pc:sldChg>
      <pc:sldChg chg="modSp add mod">
        <pc:chgData name="TRUNG TRAN THE" userId="25b688b169abae49" providerId="LiveId" clId="{A6D07F68-1FB5-45B9-AE87-101B9642E6E2}" dt="2025-09-09T12:27:01.572" v="3435" actId="20577"/>
        <pc:sldMkLst>
          <pc:docMk/>
          <pc:sldMk cId="2335842983" sldId="321"/>
        </pc:sldMkLst>
        <pc:spChg chg="mod">
          <ac:chgData name="TRUNG TRAN THE" userId="25b688b169abae49" providerId="LiveId" clId="{A6D07F68-1FB5-45B9-AE87-101B9642E6E2}" dt="2025-09-09T11:38:24.582" v="1176" actId="1076"/>
          <ac:spMkLst>
            <pc:docMk/>
            <pc:sldMk cId="2335842983" sldId="321"/>
            <ac:spMk id="2" creationId="{00000000-0000-0000-0000-000000000000}"/>
          </ac:spMkLst>
        </pc:spChg>
        <pc:spChg chg="mod">
          <ac:chgData name="TRUNG TRAN THE" userId="25b688b169abae49" providerId="LiveId" clId="{A6D07F68-1FB5-45B9-AE87-101B9642E6E2}" dt="2025-09-09T12:24:03.399" v="3183" actId="6549"/>
          <ac:spMkLst>
            <pc:docMk/>
            <pc:sldMk cId="2335842983" sldId="321"/>
            <ac:spMk id="84993" creationId="{00000000-0000-0000-0000-000000000000}"/>
          </ac:spMkLst>
        </pc:spChg>
        <pc:spChg chg="mod">
          <ac:chgData name="TRUNG TRAN THE" userId="25b688b169abae49" providerId="LiveId" clId="{A6D07F68-1FB5-45B9-AE87-101B9642E6E2}" dt="2025-09-09T12:27:01.572" v="3435" actId="20577"/>
          <ac:spMkLst>
            <pc:docMk/>
            <pc:sldMk cId="2335842983" sldId="321"/>
            <ac:spMk id="84994" creationId="{00000000-0000-0000-0000-000000000000}"/>
          </ac:spMkLst>
        </pc:spChg>
        <pc:spChg chg="mod">
          <ac:chgData name="TRUNG TRAN THE" userId="25b688b169abae49" providerId="LiveId" clId="{A6D07F68-1FB5-45B9-AE87-101B9642E6E2}" dt="2025-09-09T11:38:21.021" v="1175" actId="1076"/>
          <ac:spMkLst>
            <pc:docMk/>
            <pc:sldMk cId="2335842983" sldId="321"/>
            <ac:spMk id="84995" creationId="{00000000-0000-0000-0000-000000000000}"/>
          </ac:spMkLst>
        </pc:spChg>
      </pc:sldChg>
      <pc:sldChg chg="modSp add del mod">
        <pc:chgData name="TRUNG TRAN THE" userId="25b688b169abae49" providerId="LiveId" clId="{A6D07F68-1FB5-45B9-AE87-101B9642E6E2}" dt="2025-09-09T11:30:01.240" v="1142" actId="47"/>
        <pc:sldMkLst>
          <pc:docMk/>
          <pc:sldMk cId="1394052569" sldId="322"/>
        </pc:sldMkLst>
      </pc:sldChg>
      <pc:sldChg chg="add del setBg">
        <pc:chgData name="TRUNG TRAN THE" userId="25b688b169abae49" providerId="LiveId" clId="{A6D07F68-1FB5-45B9-AE87-101B9642E6E2}" dt="2025-09-08T15:40:01.179" v="125" actId="47"/>
        <pc:sldMkLst>
          <pc:docMk/>
          <pc:sldMk cId="3198659867" sldId="323"/>
        </pc:sldMkLst>
      </pc:sldChg>
      <pc:sldChg chg="addSp delSp modSp add mod modClrScheme chgLayout">
        <pc:chgData name="TRUNG TRAN THE" userId="25b688b169abae49" providerId="LiveId" clId="{A6D07F68-1FB5-45B9-AE87-101B9642E6E2}" dt="2025-09-09T11:08:39.938" v="692" actId="6549"/>
        <pc:sldMkLst>
          <pc:docMk/>
          <pc:sldMk cId="460778846" sldId="324"/>
        </pc:sldMkLst>
        <pc:spChg chg="add mod ord">
          <ac:chgData name="TRUNG TRAN THE" userId="25b688b169abae49" providerId="LiveId" clId="{A6D07F68-1FB5-45B9-AE87-101B9642E6E2}" dt="2025-09-09T11:08:39.938" v="692" actId="6549"/>
          <ac:spMkLst>
            <pc:docMk/>
            <pc:sldMk cId="460778846" sldId="324"/>
            <ac:spMk id="2" creationId="{80779069-53B5-9AB5-1A50-4B410C1CAA39}"/>
          </ac:spMkLst>
        </pc:spChg>
        <pc:spChg chg="add mod ord">
          <ac:chgData name="TRUNG TRAN THE" userId="25b688b169abae49" providerId="LiveId" clId="{A6D07F68-1FB5-45B9-AE87-101B9642E6E2}" dt="2025-09-09T11:07:36.985" v="668" actId="27636"/>
          <ac:spMkLst>
            <pc:docMk/>
            <pc:sldMk cId="460778846" sldId="324"/>
            <ac:spMk id="3" creationId="{D60EEAF1-A6EA-95F0-073B-60BAC5AA42F5}"/>
          </ac:spMkLst>
        </pc:spChg>
        <pc:picChg chg="mod">
          <ac:chgData name="TRUNG TRAN THE" userId="25b688b169abae49" providerId="LiveId" clId="{A6D07F68-1FB5-45B9-AE87-101B9642E6E2}" dt="2025-09-09T11:08:24.186" v="678" actId="1076"/>
          <ac:picMkLst>
            <pc:docMk/>
            <pc:sldMk cId="460778846" sldId="324"/>
            <ac:picMk id="17410" creationId="{00000000-0000-0000-0000-000000000000}"/>
          </ac:picMkLst>
        </pc:picChg>
      </pc:sldChg>
      <pc:sldChg chg="add del">
        <pc:chgData name="TRUNG TRAN THE" userId="25b688b169abae49" providerId="LiveId" clId="{A6D07F68-1FB5-45B9-AE87-101B9642E6E2}" dt="2025-09-08T14:12:58.720" v="76" actId="47"/>
        <pc:sldMkLst>
          <pc:docMk/>
          <pc:sldMk cId="2934137280" sldId="325"/>
        </pc:sldMkLst>
      </pc:sldChg>
      <pc:sldChg chg="add del">
        <pc:chgData name="TRUNG TRAN THE" userId="25b688b169abae49" providerId="LiveId" clId="{A6D07F68-1FB5-45B9-AE87-101B9642E6E2}" dt="2025-09-08T14:12:51.664" v="73" actId="47"/>
        <pc:sldMkLst>
          <pc:docMk/>
          <pc:sldMk cId="265204613" sldId="334"/>
        </pc:sldMkLst>
      </pc:sldChg>
      <pc:sldChg chg="add del">
        <pc:chgData name="TRUNG TRAN THE" userId="25b688b169abae49" providerId="LiveId" clId="{A6D07F68-1FB5-45B9-AE87-101B9642E6E2}" dt="2025-09-08T14:12:52.818" v="74" actId="47"/>
        <pc:sldMkLst>
          <pc:docMk/>
          <pc:sldMk cId="287849966" sldId="335"/>
        </pc:sldMkLst>
      </pc:sldChg>
      <pc:sldChg chg="add del">
        <pc:chgData name="TRUNG TRAN THE" userId="25b688b169abae49" providerId="LiveId" clId="{A6D07F68-1FB5-45B9-AE87-101B9642E6E2}" dt="2025-09-08T14:12:56.454" v="75" actId="47"/>
        <pc:sldMkLst>
          <pc:docMk/>
          <pc:sldMk cId="3676712170" sldId="336"/>
        </pc:sldMkLst>
      </pc:sldChg>
      <pc:sldChg chg="modSp add mod">
        <pc:chgData name="TRUNG TRAN THE" userId="25b688b169abae49" providerId="LiveId" clId="{A6D07F68-1FB5-45B9-AE87-101B9642E6E2}" dt="2025-09-09T11:00:45.240" v="382" actId="27636"/>
        <pc:sldMkLst>
          <pc:docMk/>
          <pc:sldMk cId="3552486520" sldId="337"/>
        </pc:sldMkLst>
        <pc:spChg chg="mod">
          <ac:chgData name="TRUNG TRAN THE" userId="25b688b169abae49" providerId="LiveId" clId="{A6D07F68-1FB5-45B9-AE87-101B9642E6E2}" dt="2025-09-09T11:00:45.240" v="382" actId="27636"/>
          <ac:spMkLst>
            <pc:docMk/>
            <pc:sldMk cId="3552486520" sldId="337"/>
            <ac:spMk id="3" creationId="{00000000-0000-0000-0000-000000000000}"/>
          </ac:spMkLst>
        </pc:spChg>
        <pc:spChg chg="mod">
          <ac:chgData name="TRUNG TRAN THE" userId="25b688b169abae49" providerId="LiveId" clId="{A6D07F68-1FB5-45B9-AE87-101B9642E6E2}" dt="2025-09-08T15:44:03.781" v="152" actId="404"/>
          <ac:spMkLst>
            <pc:docMk/>
            <pc:sldMk cId="3552486520" sldId="337"/>
            <ac:spMk id="5" creationId="{00000000-0000-0000-0000-000000000000}"/>
          </ac:spMkLst>
        </pc:spChg>
        <pc:picChg chg="mod">
          <ac:chgData name="TRUNG TRAN THE" userId="25b688b169abae49" providerId="LiveId" clId="{A6D07F68-1FB5-45B9-AE87-101B9642E6E2}" dt="2025-09-08T15:44:48.783" v="157" actId="14100"/>
          <ac:picMkLst>
            <pc:docMk/>
            <pc:sldMk cId="3552486520" sldId="337"/>
            <ac:picMk id="4" creationId="{00000000-0000-0000-0000-000000000000}"/>
          </ac:picMkLst>
        </pc:picChg>
      </pc:sldChg>
      <pc:sldChg chg="add del">
        <pc:chgData name="TRUNG TRAN THE" userId="25b688b169abae49" providerId="LiveId" clId="{A6D07F68-1FB5-45B9-AE87-101B9642E6E2}" dt="2025-09-08T14:11:32.436" v="65" actId="47"/>
        <pc:sldMkLst>
          <pc:docMk/>
          <pc:sldMk cId="2876659694" sldId="338"/>
        </pc:sldMkLst>
      </pc:sldChg>
      <pc:sldChg chg="modSp add del mod">
        <pc:chgData name="TRUNG TRAN THE" userId="25b688b169abae49" providerId="LiveId" clId="{A6D07F68-1FB5-45B9-AE87-101B9642E6E2}" dt="2025-09-08T14:11:33.306" v="66" actId="47"/>
        <pc:sldMkLst>
          <pc:docMk/>
          <pc:sldMk cId="1865471420" sldId="339"/>
        </pc:sldMkLst>
      </pc:sldChg>
      <pc:sldChg chg="modSp add del mod">
        <pc:chgData name="TRUNG TRAN THE" userId="25b688b169abae49" providerId="LiveId" clId="{A6D07F68-1FB5-45B9-AE87-101B9642E6E2}" dt="2025-09-08T14:11:35.358" v="67" actId="47"/>
        <pc:sldMkLst>
          <pc:docMk/>
          <pc:sldMk cId="1009165396" sldId="340"/>
        </pc:sldMkLst>
      </pc:sldChg>
      <pc:sldChg chg="modSp add del mod">
        <pc:chgData name="TRUNG TRAN THE" userId="25b688b169abae49" providerId="LiveId" clId="{A6D07F68-1FB5-45B9-AE87-101B9642E6E2}" dt="2025-09-08T14:11:36.130" v="68" actId="47"/>
        <pc:sldMkLst>
          <pc:docMk/>
          <pc:sldMk cId="3402355772" sldId="341"/>
        </pc:sldMkLst>
      </pc:sldChg>
      <pc:sldChg chg="add del">
        <pc:chgData name="TRUNG TRAN THE" userId="25b688b169abae49" providerId="LiveId" clId="{A6D07F68-1FB5-45B9-AE87-101B9642E6E2}" dt="2025-09-08T14:11:36.990" v="69" actId="47"/>
        <pc:sldMkLst>
          <pc:docMk/>
          <pc:sldMk cId="3666990288" sldId="342"/>
        </pc:sldMkLst>
      </pc:sldChg>
      <pc:sldChg chg="add del">
        <pc:chgData name="TRUNG TRAN THE" userId="25b688b169abae49" providerId="LiveId" clId="{A6D07F68-1FB5-45B9-AE87-101B9642E6E2}" dt="2025-09-08T14:11:37.792" v="70" actId="47"/>
        <pc:sldMkLst>
          <pc:docMk/>
          <pc:sldMk cId="1650552185" sldId="343"/>
        </pc:sldMkLst>
      </pc:sldChg>
      <pc:sldChg chg="add del">
        <pc:chgData name="TRUNG TRAN THE" userId="25b688b169abae49" providerId="LiveId" clId="{A6D07F68-1FB5-45B9-AE87-101B9642E6E2}" dt="2025-09-08T14:11:38.636" v="71" actId="47"/>
        <pc:sldMkLst>
          <pc:docMk/>
          <pc:sldMk cId="130260029" sldId="344"/>
        </pc:sldMkLst>
      </pc:sldChg>
      <pc:sldChg chg="modSp add mod ord">
        <pc:chgData name="TRUNG TRAN THE" userId="25b688b169abae49" providerId="LiveId" clId="{A6D07F68-1FB5-45B9-AE87-101B9642E6E2}" dt="2025-09-09T12:28:54.796" v="3480" actId="20577"/>
        <pc:sldMkLst>
          <pc:docMk/>
          <pc:sldMk cId="835741687" sldId="345"/>
        </pc:sldMkLst>
        <pc:spChg chg="mod">
          <ac:chgData name="TRUNG TRAN THE" userId="25b688b169abae49" providerId="LiveId" clId="{A6D07F68-1FB5-45B9-AE87-101B9642E6E2}" dt="2025-09-09T12:28:54.796" v="3480" actId="20577"/>
          <ac:spMkLst>
            <pc:docMk/>
            <pc:sldMk cId="835741687" sldId="345"/>
            <ac:spMk id="3" creationId="{00000000-0000-0000-0000-000000000000}"/>
          </ac:spMkLst>
        </pc:spChg>
      </pc:sldChg>
      <pc:sldChg chg="modSp add mod">
        <pc:chgData name="TRUNG TRAN THE" userId="25b688b169abae49" providerId="LiveId" clId="{A6D07F68-1FB5-45B9-AE87-101B9642E6E2}" dt="2025-09-09T11:29:20.428" v="1140" actId="1076"/>
        <pc:sldMkLst>
          <pc:docMk/>
          <pc:sldMk cId="2534230560" sldId="346"/>
        </pc:sldMkLst>
        <pc:spChg chg="mod">
          <ac:chgData name="TRUNG TRAN THE" userId="25b688b169abae49" providerId="LiveId" clId="{A6D07F68-1FB5-45B9-AE87-101B9642E6E2}" dt="2025-09-09T11:29:05.846" v="1137" actId="1076"/>
          <ac:spMkLst>
            <pc:docMk/>
            <pc:sldMk cId="2534230560" sldId="346"/>
            <ac:spMk id="5" creationId="{00000000-0000-0000-0000-000000000000}"/>
          </ac:spMkLst>
        </pc:spChg>
        <pc:spChg chg="mod">
          <ac:chgData name="TRUNG TRAN THE" userId="25b688b169abae49" providerId="LiveId" clId="{A6D07F68-1FB5-45B9-AE87-101B9642E6E2}" dt="2025-09-09T11:29:20.428" v="1140" actId="1076"/>
          <ac:spMkLst>
            <pc:docMk/>
            <pc:sldMk cId="2534230560" sldId="346"/>
            <ac:spMk id="6" creationId="{00000000-0000-0000-0000-000000000000}"/>
          </ac:spMkLst>
        </pc:spChg>
        <pc:picChg chg="mod">
          <ac:chgData name="TRUNG TRAN THE" userId="25b688b169abae49" providerId="LiveId" clId="{A6D07F68-1FB5-45B9-AE87-101B9642E6E2}" dt="2025-09-09T11:29:17.912" v="1139" actId="1076"/>
          <ac:picMkLst>
            <pc:docMk/>
            <pc:sldMk cId="2534230560" sldId="346"/>
            <ac:picMk id="4" creationId="{00000000-0000-0000-0000-000000000000}"/>
          </ac:picMkLst>
        </pc:picChg>
      </pc:sldChg>
      <pc:sldChg chg="add del">
        <pc:chgData name="TRUNG TRAN THE" userId="25b688b169abae49" providerId="LiveId" clId="{A6D07F68-1FB5-45B9-AE87-101B9642E6E2}" dt="2025-09-09T11:25:26.213" v="1121" actId="47"/>
        <pc:sldMkLst>
          <pc:docMk/>
          <pc:sldMk cId="3300359816" sldId="347"/>
        </pc:sldMkLst>
      </pc:sldChg>
      <pc:sldChg chg="modSp new del mod">
        <pc:chgData name="TRUNG TRAN THE" userId="25b688b169abae49" providerId="LiveId" clId="{A6D07F68-1FB5-45B9-AE87-101B9642E6E2}" dt="2025-09-19T16:03:20.598" v="3865" actId="47"/>
        <pc:sldMkLst>
          <pc:docMk/>
          <pc:sldMk cId="1131359210" sldId="348"/>
        </pc:sldMkLst>
      </pc:sldChg>
      <pc:sldChg chg="addSp delSp modSp add mod setBg">
        <pc:chgData name="TRUNG TRAN THE" userId="25b688b169abae49" providerId="LiveId" clId="{A6D07F68-1FB5-45B9-AE87-101B9642E6E2}" dt="2025-09-19T16:59:07.086" v="4435" actId="14100"/>
        <pc:sldMkLst>
          <pc:docMk/>
          <pc:sldMk cId="0" sldId="349"/>
        </pc:sldMkLst>
        <pc:spChg chg="mod">
          <ac:chgData name="TRUNG TRAN THE" userId="25b688b169abae49" providerId="LiveId" clId="{A6D07F68-1FB5-45B9-AE87-101B9642E6E2}" dt="2025-09-19T16:58:18.743" v="4428" actId="26606"/>
          <ac:spMkLst>
            <pc:docMk/>
            <pc:sldMk cId="0" sldId="349"/>
            <ac:spMk id="2" creationId="{00000000-0000-0000-0000-000000000000}"/>
          </ac:spMkLst>
        </pc:spChg>
        <pc:spChg chg="ord">
          <ac:chgData name="TRUNG TRAN THE" userId="25b688b169abae49" providerId="LiveId" clId="{A6D07F68-1FB5-45B9-AE87-101B9642E6E2}" dt="2025-09-19T16:58:18.743" v="4428" actId="26606"/>
          <ac:spMkLst>
            <pc:docMk/>
            <pc:sldMk cId="0" sldId="349"/>
            <ac:spMk id="3" creationId="{00000000-0000-0000-0000-000000000000}"/>
          </ac:spMkLst>
        </pc:spChg>
        <pc:spChg chg="mod">
          <ac:chgData name="TRUNG TRAN THE" userId="25b688b169abae49" providerId="LiveId" clId="{A6D07F68-1FB5-45B9-AE87-101B9642E6E2}" dt="2025-09-19T16:59:07.086" v="4435" actId="14100"/>
          <ac:spMkLst>
            <pc:docMk/>
            <pc:sldMk cId="0" sldId="349"/>
            <ac:spMk id="4" creationId="{E43543B4-A027-7FCE-E54F-865CBF8EF268}"/>
          </ac:spMkLst>
        </pc:spChg>
        <pc:spChg chg="add del">
          <ac:chgData name="TRUNG TRAN THE" userId="25b688b169abae49" providerId="LiveId" clId="{A6D07F68-1FB5-45B9-AE87-101B9642E6E2}" dt="2025-09-19T16:58:18.743" v="4428" actId="26606"/>
          <ac:spMkLst>
            <pc:docMk/>
            <pc:sldMk cId="0" sldId="349"/>
            <ac:spMk id="4103" creationId="{45D37F4E-DDB4-456B-97E0-9937730A039F}"/>
          </ac:spMkLst>
        </pc:spChg>
        <pc:spChg chg="add del">
          <ac:chgData name="TRUNG TRAN THE" userId="25b688b169abae49" providerId="LiveId" clId="{A6D07F68-1FB5-45B9-AE87-101B9642E6E2}" dt="2025-09-19T16:58:18.743" v="4428" actId="26606"/>
          <ac:spMkLst>
            <pc:docMk/>
            <pc:sldMk cId="0" sldId="349"/>
            <ac:spMk id="4105" creationId="{B2DD41CD-8F47-4F56-AD12-4E2FF7696987}"/>
          </ac:spMkLst>
        </pc:spChg>
        <pc:picChg chg="add del mod">
          <ac:chgData name="TRUNG TRAN THE" userId="25b688b169abae49" providerId="LiveId" clId="{A6D07F68-1FB5-45B9-AE87-101B9642E6E2}" dt="2025-09-19T16:58:52.677" v="4433" actId="21"/>
          <ac:picMkLst>
            <pc:docMk/>
            <pc:sldMk cId="0" sldId="349"/>
            <ac:picMk id="4098" creationId="{13A04F6A-0129-8B5B-0352-B4BEE2B8912F}"/>
          </ac:picMkLst>
        </pc:picChg>
      </pc:sldChg>
      <pc:sldChg chg="add del">
        <pc:chgData name="TRUNG TRAN THE" userId="25b688b169abae49" providerId="LiveId" clId="{A6D07F68-1FB5-45B9-AE87-101B9642E6E2}" dt="2025-09-09T11:55:49.726" v="1412" actId="47"/>
        <pc:sldMkLst>
          <pc:docMk/>
          <pc:sldMk cId="759847068" sldId="349"/>
        </pc:sldMkLst>
      </pc:sldChg>
      <pc:sldChg chg="modSp new del mod">
        <pc:chgData name="TRUNG TRAN THE" userId="25b688b169abae49" providerId="LiveId" clId="{A6D07F68-1FB5-45B9-AE87-101B9642E6E2}" dt="2025-09-09T11:09:48.409" v="694" actId="47"/>
        <pc:sldMkLst>
          <pc:docMk/>
          <pc:sldMk cId="4157361022" sldId="349"/>
        </pc:sldMkLst>
      </pc:sldChg>
      <pc:sldChg chg="addSp delSp modSp new mod ord chgLayout">
        <pc:chgData name="TRUNG TRAN THE" userId="25b688b169abae49" providerId="LiveId" clId="{A6D07F68-1FB5-45B9-AE87-101B9642E6E2}" dt="2025-09-19T15:53:01.075" v="3681" actId="14100"/>
        <pc:sldMkLst>
          <pc:docMk/>
          <pc:sldMk cId="206305430" sldId="350"/>
        </pc:sldMkLst>
        <pc:spChg chg="del">
          <ac:chgData name="TRUNG TRAN THE" userId="25b688b169abae49" providerId="LiveId" clId="{A6D07F68-1FB5-45B9-AE87-101B9642E6E2}" dt="2025-09-19T15:48:34.699" v="3557" actId="6264"/>
          <ac:spMkLst>
            <pc:docMk/>
            <pc:sldMk cId="206305430" sldId="350"/>
            <ac:spMk id="2" creationId="{E5E514C3-44AA-779D-0482-63EBC6F7A63D}"/>
          </ac:spMkLst>
        </pc:spChg>
        <pc:spChg chg="mod ord">
          <ac:chgData name="TRUNG TRAN THE" userId="25b688b169abae49" providerId="LiveId" clId="{A6D07F68-1FB5-45B9-AE87-101B9642E6E2}" dt="2025-09-19T15:53:01.075" v="3681" actId="14100"/>
          <ac:spMkLst>
            <pc:docMk/>
            <pc:sldMk cId="206305430" sldId="350"/>
            <ac:spMk id="3" creationId="{C4F1E66C-C73E-7F2E-CE79-72F808504BA5}"/>
          </ac:spMkLst>
        </pc:spChg>
        <pc:spChg chg="add del mod">
          <ac:chgData name="TRUNG TRAN THE" userId="25b688b169abae49" providerId="LiveId" clId="{A6D07F68-1FB5-45B9-AE87-101B9642E6E2}" dt="2025-09-19T15:48:34.699" v="3557" actId="6264"/>
          <ac:spMkLst>
            <pc:docMk/>
            <pc:sldMk cId="206305430" sldId="350"/>
            <ac:spMk id="4" creationId="{DF378562-2562-6A10-AFB6-1DF470519251}"/>
          </ac:spMkLst>
        </pc:spChg>
        <pc:spChg chg="add mod ord">
          <ac:chgData name="TRUNG TRAN THE" userId="25b688b169abae49" providerId="LiveId" clId="{A6D07F68-1FB5-45B9-AE87-101B9642E6E2}" dt="2025-09-19T15:51:16.646" v="3674" actId="20577"/>
          <ac:spMkLst>
            <pc:docMk/>
            <pc:sldMk cId="206305430" sldId="350"/>
            <ac:spMk id="5" creationId="{886008CC-5567-014B-D4B9-D7324D3B0360}"/>
          </ac:spMkLst>
        </pc:spChg>
      </pc:sldChg>
      <pc:sldChg chg="add del">
        <pc:chgData name="TRUNG TRAN THE" userId="25b688b169abae49" providerId="LiveId" clId="{A6D07F68-1FB5-45B9-AE87-101B9642E6E2}" dt="2025-09-08T14:11:26.561" v="64" actId="47"/>
        <pc:sldMkLst>
          <pc:docMk/>
          <pc:sldMk cId="828458509" sldId="350"/>
        </pc:sldMkLst>
      </pc:sldChg>
      <pc:sldChg chg="modSp new del mod">
        <pc:chgData name="TRUNG TRAN THE" userId="25b688b169abae49" providerId="LiveId" clId="{A6D07F68-1FB5-45B9-AE87-101B9642E6E2}" dt="2025-09-09T11:09:58.013" v="695" actId="47"/>
        <pc:sldMkLst>
          <pc:docMk/>
          <pc:sldMk cId="2059197019" sldId="350"/>
        </pc:sldMkLst>
      </pc:sldChg>
      <pc:sldChg chg="addSp delSp modSp new mod setBg chgLayout">
        <pc:chgData name="TRUNG TRAN THE" userId="25b688b169abae49" providerId="LiveId" clId="{A6D07F68-1FB5-45B9-AE87-101B9642E6E2}" dt="2025-09-19T16:05:20.470" v="3871" actId="1076"/>
        <pc:sldMkLst>
          <pc:docMk/>
          <pc:sldMk cId="224180394" sldId="351"/>
        </pc:sldMkLst>
        <pc:spChg chg="mod ord">
          <ac:chgData name="TRUNG TRAN THE" userId="25b688b169abae49" providerId="LiveId" clId="{A6D07F68-1FB5-45B9-AE87-101B9642E6E2}" dt="2025-09-19T16:05:20.470" v="3871" actId="1076"/>
          <ac:spMkLst>
            <pc:docMk/>
            <pc:sldMk cId="224180394" sldId="351"/>
            <ac:spMk id="2" creationId="{DECEA7F4-2AAF-98F4-BB78-C88751C30EB1}"/>
          </ac:spMkLst>
        </pc:spChg>
        <pc:spChg chg="mod ord">
          <ac:chgData name="TRUNG TRAN THE" userId="25b688b169abae49" providerId="LiveId" clId="{A6D07F68-1FB5-45B9-AE87-101B9642E6E2}" dt="2025-09-19T16:04:37.870" v="3869" actId="26606"/>
          <ac:spMkLst>
            <pc:docMk/>
            <pc:sldMk cId="224180394" sldId="351"/>
            <ac:spMk id="3" creationId="{2403B53F-F997-AE41-1E28-54632D7000FC}"/>
          </ac:spMkLst>
        </pc:spChg>
        <pc:spChg chg="add del mod">
          <ac:chgData name="TRUNG TRAN THE" userId="25b688b169abae49" providerId="LiveId" clId="{A6D07F68-1FB5-45B9-AE87-101B9642E6E2}" dt="2025-09-19T15:57:45.489" v="3692" actId="6264"/>
          <ac:spMkLst>
            <pc:docMk/>
            <pc:sldMk cId="224180394" sldId="351"/>
            <ac:spMk id="4" creationId="{3C4253EC-C5CE-C526-D286-B94EF33F82CD}"/>
          </ac:spMkLst>
        </pc:spChg>
        <pc:spChg chg="add del mod">
          <ac:chgData name="TRUNG TRAN THE" userId="25b688b169abae49" providerId="LiveId" clId="{A6D07F68-1FB5-45B9-AE87-101B9642E6E2}" dt="2025-09-19T15:57:45.489" v="3692" actId="6264"/>
          <ac:spMkLst>
            <pc:docMk/>
            <pc:sldMk cId="224180394" sldId="351"/>
            <ac:spMk id="5" creationId="{61D7F705-BF45-9D36-BB8A-AE1655378605}"/>
          </ac:spMkLst>
        </pc:spChg>
        <pc:spChg chg="add del">
          <ac:chgData name="TRUNG TRAN THE" userId="25b688b169abae49" providerId="LiveId" clId="{A6D07F68-1FB5-45B9-AE87-101B9642E6E2}" dt="2025-09-19T16:04:37.870" v="3869" actId="26606"/>
          <ac:spMkLst>
            <pc:docMk/>
            <pc:sldMk cId="224180394" sldId="351"/>
            <ac:spMk id="8" creationId="{100EDD19-6802-4EC3-95CE-CFFAB042CFD6}"/>
          </ac:spMkLst>
        </pc:spChg>
        <pc:spChg chg="add del">
          <ac:chgData name="TRUNG TRAN THE" userId="25b688b169abae49" providerId="LiveId" clId="{A6D07F68-1FB5-45B9-AE87-101B9642E6E2}" dt="2025-09-19T16:04:37.870" v="3869" actId="26606"/>
          <ac:spMkLst>
            <pc:docMk/>
            <pc:sldMk cId="224180394" sldId="351"/>
            <ac:spMk id="10" creationId="{DB17E863-922E-4C26-BD64-E8FD41D28661}"/>
          </ac:spMkLst>
        </pc:spChg>
      </pc:sldChg>
      <pc:sldChg chg="addSp delSp modSp new mod setBg modClrScheme addAnim chgLayout">
        <pc:chgData name="TRUNG TRAN THE" userId="25b688b169abae49" providerId="LiveId" clId="{A6D07F68-1FB5-45B9-AE87-101B9642E6E2}" dt="2025-09-19T16:06:33.014" v="3908" actId="207"/>
        <pc:sldMkLst>
          <pc:docMk/>
          <pc:sldMk cId="3664571298" sldId="352"/>
        </pc:sldMkLst>
        <pc:spChg chg="mod ord">
          <ac:chgData name="TRUNG TRAN THE" userId="25b688b169abae49" providerId="LiveId" clId="{A6D07F68-1FB5-45B9-AE87-101B9642E6E2}" dt="2025-09-19T16:06:33.014" v="3908" actId="207"/>
          <ac:spMkLst>
            <pc:docMk/>
            <pc:sldMk cId="3664571298" sldId="352"/>
            <ac:spMk id="2" creationId="{4117758C-68B3-A71C-8957-68097895D90C}"/>
          </ac:spMkLst>
        </pc:spChg>
        <pc:spChg chg="del">
          <ac:chgData name="TRUNG TRAN THE" userId="25b688b169abae49" providerId="LiveId" clId="{A6D07F68-1FB5-45B9-AE87-101B9642E6E2}" dt="2025-09-19T16:06:03.643" v="3903" actId="478"/>
          <ac:spMkLst>
            <pc:docMk/>
            <pc:sldMk cId="3664571298" sldId="352"/>
            <ac:spMk id="3" creationId="{653B1222-ED45-C6F8-B60D-3C95A73FF8CA}"/>
          </ac:spMkLst>
        </pc:spChg>
        <pc:spChg chg="add">
          <ac:chgData name="TRUNG TRAN THE" userId="25b688b169abae49" providerId="LiveId" clId="{A6D07F68-1FB5-45B9-AE87-101B9642E6E2}" dt="2025-09-19T16:06:13.588" v="3905" actId="26606"/>
          <ac:spMkLst>
            <pc:docMk/>
            <pc:sldMk cId="3664571298" sldId="352"/>
            <ac:spMk id="7" creationId="{943CAA20-3569-4189-9E48-239A229A86CA}"/>
          </ac:spMkLst>
        </pc:spChg>
        <pc:spChg chg="add">
          <ac:chgData name="TRUNG TRAN THE" userId="25b688b169abae49" providerId="LiveId" clId="{A6D07F68-1FB5-45B9-AE87-101B9642E6E2}" dt="2025-09-19T16:06:13.588" v="3905" actId="26606"/>
          <ac:spMkLst>
            <pc:docMk/>
            <pc:sldMk cId="3664571298" sldId="352"/>
            <ac:spMk id="9" creationId="{DA542B6D-E775-4832-91DC-2D20F857813A}"/>
          </ac:spMkLst>
        </pc:spChg>
      </pc:sldChg>
      <pc:sldChg chg="addSp delSp modSp new mod">
        <pc:chgData name="TRUNG TRAN THE" userId="25b688b169abae49" providerId="LiveId" clId="{A6D07F68-1FB5-45B9-AE87-101B9642E6E2}" dt="2025-09-19T16:46:41.887" v="4412" actId="14100"/>
        <pc:sldMkLst>
          <pc:docMk/>
          <pc:sldMk cId="174377727" sldId="353"/>
        </pc:sldMkLst>
        <pc:spChg chg="del">
          <ac:chgData name="TRUNG TRAN THE" userId="25b688b169abae49" providerId="LiveId" clId="{A6D07F68-1FB5-45B9-AE87-101B9642E6E2}" dt="2025-09-19T16:46:11.955" v="4408" actId="478"/>
          <ac:spMkLst>
            <pc:docMk/>
            <pc:sldMk cId="174377727" sldId="353"/>
            <ac:spMk id="2" creationId="{F8B1FC75-A516-87A3-2CFA-E30117411970}"/>
          </ac:spMkLst>
        </pc:spChg>
        <pc:spChg chg="mod">
          <ac:chgData name="TRUNG TRAN THE" userId="25b688b169abae49" providerId="LiveId" clId="{A6D07F68-1FB5-45B9-AE87-101B9642E6E2}" dt="2025-09-19T16:45:04.032" v="4392" actId="179"/>
          <ac:spMkLst>
            <pc:docMk/>
            <pc:sldMk cId="174377727" sldId="353"/>
            <ac:spMk id="3" creationId="{06EFB3EE-4B70-E3EC-609E-FB5C941336F3}"/>
          </ac:spMkLst>
        </pc:spChg>
        <pc:spChg chg="add mod">
          <ac:chgData name="TRUNG TRAN THE" userId="25b688b169abae49" providerId="LiveId" clId="{A6D07F68-1FB5-45B9-AE87-101B9642E6E2}" dt="2025-09-19T16:45:56.128" v="4407" actId="20577"/>
          <ac:spMkLst>
            <pc:docMk/>
            <pc:sldMk cId="174377727" sldId="353"/>
            <ac:spMk id="6" creationId="{E6C6E90B-2B37-FEEB-E372-27985CC6693F}"/>
          </ac:spMkLst>
        </pc:spChg>
        <pc:picChg chg="add mod modCrop">
          <ac:chgData name="TRUNG TRAN THE" userId="25b688b169abae49" providerId="LiveId" clId="{A6D07F68-1FB5-45B9-AE87-101B9642E6E2}" dt="2025-09-19T16:46:41.887" v="4412" actId="14100"/>
          <ac:picMkLst>
            <pc:docMk/>
            <pc:sldMk cId="174377727" sldId="353"/>
            <ac:picMk id="5" creationId="{F18EA2C6-1C98-1A58-9F73-3B7374F0EBF9}"/>
          </ac:picMkLst>
        </pc:picChg>
      </pc:sldChg>
      <pc:sldMasterChg chg="modSldLayout">
        <pc:chgData name="TRUNG TRAN THE" userId="25b688b169abae49" providerId="LiveId" clId="{A6D07F68-1FB5-45B9-AE87-101B9642E6E2}" dt="2025-09-09T11:03:50.119" v="464" actId="179"/>
        <pc:sldMasterMkLst>
          <pc:docMk/>
          <pc:sldMasterMk cId="1177632695" sldId="2147483752"/>
        </pc:sldMasterMkLst>
        <pc:sldLayoutChg chg="modSp">
          <pc:chgData name="TRUNG TRAN THE" userId="25b688b169abae49" providerId="LiveId" clId="{A6D07F68-1FB5-45B9-AE87-101B9642E6E2}" dt="2025-09-09T11:03:50.119" v="464" actId="179"/>
          <pc:sldLayoutMkLst>
            <pc:docMk/>
            <pc:sldMasterMk cId="1177632695" sldId="2147483752"/>
            <pc:sldLayoutMk cId="2500845569" sldId="2147483754"/>
          </pc:sldLayoutMkLst>
          <pc:spChg chg="mod">
            <ac:chgData name="TRUNG TRAN THE" userId="25b688b169abae49" providerId="LiveId" clId="{A6D07F68-1FB5-45B9-AE87-101B9642E6E2}" dt="2025-09-08T15:45:45.853" v="175" actId="207"/>
            <ac:spMkLst>
              <pc:docMk/>
              <pc:sldMasterMk cId="1177632695" sldId="2147483752"/>
              <pc:sldLayoutMk cId="2500845569" sldId="2147483754"/>
              <ac:spMk id="2" creationId="{00000000-0000-0000-0000-000000000000}"/>
            </ac:spMkLst>
          </pc:spChg>
          <pc:spChg chg="mod">
            <ac:chgData name="TRUNG TRAN THE" userId="25b688b169abae49" providerId="LiveId" clId="{A6D07F68-1FB5-45B9-AE87-101B9642E6E2}" dt="2025-09-09T11:03:50.119" v="464" actId="179"/>
            <ac:spMkLst>
              <pc:docMk/>
              <pc:sldMasterMk cId="1177632695" sldId="2147483752"/>
              <pc:sldLayoutMk cId="2500845569" sldId="2147483754"/>
              <ac:spMk id="3"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542730299667001"/>
          <c:y val="0"/>
          <c:w val="0.88457269700332997"/>
          <c:h val="0.96316758747697895"/>
        </c:manualLayout>
      </c:layout>
      <c:barChart>
        <c:barDir val="col"/>
        <c:grouping val="clustered"/>
        <c:varyColors val="0"/>
        <c:ser>
          <c:idx val="0"/>
          <c:order val="0"/>
          <c:tx>
            <c:strRef>
              <c:f>Sheet1!$B$1</c:f>
              <c:strCache>
                <c:ptCount val="1"/>
              </c:strCache>
            </c:strRef>
          </c:tx>
          <c:invertIfNegative val="0"/>
          <c:dPt>
            <c:idx val="0"/>
            <c:invertIfNegative val="0"/>
            <c:bubble3D val="0"/>
            <c:spPr>
              <a:solidFill>
                <a:schemeClr val="accent6"/>
              </a:solidFill>
            </c:spPr>
            <c:extLst>
              <c:ext xmlns:c16="http://schemas.microsoft.com/office/drawing/2014/chart" uri="{C3380CC4-5D6E-409C-BE32-E72D297353CC}">
                <c16:uniqueId val="{00000001-31AB-47BF-A3E9-A61438B842B5}"/>
              </c:ext>
            </c:extLst>
          </c:dPt>
          <c:dPt>
            <c:idx val="1"/>
            <c:invertIfNegative val="0"/>
            <c:bubble3D val="0"/>
            <c:spPr>
              <a:solidFill>
                <a:schemeClr val="accent4"/>
              </a:solidFill>
            </c:spPr>
            <c:extLst>
              <c:ext xmlns:c16="http://schemas.microsoft.com/office/drawing/2014/chart" uri="{C3380CC4-5D6E-409C-BE32-E72D297353CC}">
                <c16:uniqueId val="{00000003-31AB-47BF-A3E9-A61438B842B5}"/>
              </c:ext>
            </c:extLst>
          </c:dPt>
          <c:dPt>
            <c:idx val="2"/>
            <c:invertIfNegative val="0"/>
            <c:bubble3D val="0"/>
            <c:spPr>
              <a:solidFill>
                <a:schemeClr val="bg1">
                  <a:lumMod val="65000"/>
                </a:schemeClr>
              </a:solidFill>
            </c:spPr>
            <c:extLst>
              <c:ext xmlns:c16="http://schemas.microsoft.com/office/drawing/2014/chart" uri="{C3380CC4-5D6E-409C-BE32-E72D297353CC}">
                <c16:uniqueId val="{00000005-31AB-47BF-A3E9-A61438B842B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3"/>
              </c:numCache>
            </c:numRef>
          </c:cat>
          <c:val>
            <c:numRef>
              <c:f>Sheet1!$B$2:$B$5</c:f>
              <c:numCache>
                <c:formatCode>General</c:formatCode>
                <c:ptCount val="3"/>
                <c:pt idx="0">
                  <c:v>4.8</c:v>
                </c:pt>
                <c:pt idx="1">
                  <c:v>7.8</c:v>
                </c:pt>
                <c:pt idx="2">
                  <c:v>11</c:v>
                </c:pt>
              </c:numCache>
            </c:numRef>
          </c:val>
          <c:extLst>
            <c:ext xmlns:c16="http://schemas.microsoft.com/office/drawing/2014/chart" uri="{C3380CC4-5D6E-409C-BE32-E72D297353CC}">
              <c16:uniqueId val="{00000006-31AB-47BF-A3E9-A61438B842B5}"/>
            </c:ext>
          </c:extLst>
        </c:ser>
        <c:dLbls>
          <c:showLegendKey val="0"/>
          <c:showVal val="0"/>
          <c:showCatName val="0"/>
          <c:showSerName val="0"/>
          <c:showPercent val="0"/>
          <c:showBubbleSize val="0"/>
        </c:dLbls>
        <c:gapWidth val="110"/>
        <c:axId val="132652520"/>
        <c:axId val="132648992"/>
      </c:barChart>
      <c:catAx>
        <c:axId val="132652520"/>
        <c:scaling>
          <c:orientation val="minMax"/>
        </c:scaling>
        <c:delete val="0"/>
        <c:axPos val="b"/>
        <c:numFmt formatCode="General" sourceLinked="1"/>
        <c:majorTickMark val="in"/>
        <c:minorTickMark val="none"/>
        <c:tickLblPos val="low"/>
        <c:txPr>
          <a:bodyPr rot="0" vert="horz"/>
          <a:lstStyle/>
          <a:p>
            <a:pPr>
              <a:defRPr/>
            </a:pPr>
            <a:endParaRPr lang="en-US"/>
          </a:p>
        </c:txPr>
        <c:crossAx val="132648992"/>
        <c:crosses val="autoZero"/>
        <c:auto val="0"/>
        <c:lblAlgn val="ctr"/>
        <c:lblOffset val="100"/>
        <c:noMultiLvlLbl val="0"/>
      </c:catAx>
      <c:valAx>
        <c:axId val="132648992"/>
        <c:scaling>
          <c:orientation val="minMax"/>
          <c:max val="12"/>
          <c:min val="0"/>
        </c:scaling>
        <c:delete val="0"/>
        <c:axPos val="l"/>
        <c:numFmt formatCode="General" sourceLinked="0"/>
        <c:majorTickMark val="out"/>
        <c:minorTickMark val="none"/>
        <c:tickLblPos val="nextTo"/>
        <c:txPr>
          <a:bodyPr rot="0" vert="horz"/>
          <a:lstStyle/>
          <a:p>
            <a:pPr>
              <a:defRPr/>
            </a:pPr>
            <a:endParaRPr lang="en-US"/>
          </a:p>
        </c:txPr>
        <c:crossAx val="132652520"/>
        <c:crosses val="autoZero"/>
        <c:crossBetween val="between"/>
        <c:majorUnit val="2"/>
        <c:minorUnit val="2"/>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25-44</c:v>
                </c:pt>
                <c:pt idx="1">
                  <c:v>45-59</c:v>
                </c:pt>
                <c:pt idx="2">
                  <c:v>≥60</c:v>
                </c:pt>
              </c:strCache>
            </c:strRef>
          </c:cat>
          <c:val>
            <c:numRef>
              <c:f>Sheet1!$B$2:$B$4</c:f>
              <c:numCache>
                <c:formatCode>General</c:formatCode>
                <c:ptCount val="3"/>
                <c:pt idx="0">
                  <c:v>11.6</c:v>
                </c:pt>
                <c:pt idx="1">
                  <c:v>10.8</c:v>
                </c:pt>
                <c:pt idx="2">
                  <c:v>10.8</c:v>
                </c:pt>
              </c:numCache>
            </c:numRef>
          </c:val>
          <c:extLst>
            <c:ext xmlns:c16="http://schemas.microsoft.com/office/drawing/2014/chart" uri="{C3380CC4-5D6E-409C-BE32-E72D297353CC}">
              <c16:uniqueId val="{00000000-EA57-4255-8810-9F1F1BB24ACD}"/>
            </c:ext>
          </c:extLst>
        </c:ser>
        <c:ser>
          <c:idx val="1"/>
          <c:order val="1"/>
          <c:tx>
            <c:strRef>
              <c:f>Sheet1!$C$1</c:f>
              <c:strCache>
                <c:ptCount val="1"/>
                <c:pt idx="0">
                  <c:v>Metformin</c:v>
                </c:pt>
              </c:strCache>
            </c:strRef>
          </c:tx>
          <c:spPr>
            <a:solidFill>
              <a:schemeClr val="accent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25-44</c:v>
                </c:pt>
                <c:pt idx="1">
                  <c:v>45-59</c:v>
                </c:pt>
                <c:pt idx="2">
                  <c:v>≥60</c:v>
                </c:pt>
              </c:strCache>
            </c:strRef>
          </c:cat>
          <c:val>
            <c:numRef>
              <c:f>Sheet1!$C$2:$C$4</c:f>
              <c:numCache>
                <c:formatCode>General</c:formatCode>
                <c:ptCount val="3"/>
                <c:pt idx="0">
                  <c:v>6.7</c:v>
                </c:pt>
                <c:pt idx="1">
                  <c:v>7.6</c:v>
                </c:pt>
                <c:pt idx="2">
                  <c:v>9.6</c:v>
                </c:pt>
              </c:numCache>
            </c:numRef>
          </c:val>
          <c:extLst>
            <c:ext xmlns:c16="http://schemas.microsoft.com/office/drawing/2014/chart" uri="{C3380CC4-5D6E-409C-BE32-E72D297353CC}">
              <c16:uniqueId val="{00000001-EA57-4255-8810-9F1F1BB24ACD}"/>
            </c:ext>
          </c:extLst>
        </c:ser>
        <c:ser>
          <c:idx val="2"/>
          <c:order val="2"/>
          <c:tx>
            <c:strRef>
              <c:f>Sheet1!$D$1</c:f>
              <c:strCache>
                <c:ptCount val="1"/>
                <c:pt idx="0">
                  <c:v>Lifestyle</c:v>
                </c:pt>
              </c:strCache>
            </c:strRef>
          </c:tx>
          <c:spPr>
            <a:solidFill>
              <a:schemeClr val="accent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25-44</c:v>
                </c:pt>
                <c:pt idx="1">
                  <c:v>45-59</c:v>
                </c:pt>
                <c:pt idx="2">
                  <c:v>≥60</c:v>
                </c:pt>
              </c:strCache>
            </c:strRef>
          </c:cat>
          <c:val>
            <c:numRef>
              <c:f>Sheet1!$D$2:$D$4</c:f>
              <c:numCache>
                <c:formatCode>General</c:formatCode>
                <c:ptCount val="3"/>
                <c:pt idx="0">
                  <c:v>6.2</c:v>
                </c:pt>
                <c:pt idx="1">
                  <c:v>4.7</c:v>
                </c:pt>
                <c:pt idx="2">
                  <c:v>3.1</c:v>
                </c:pt>
              </c:numCache>
            </c:numRef>
          </c:val>
          <c:extLst>
            <c:ext xmlns:c16="http://schemas.microsoft.com/office/drawing/2014/chart" uri="{C3380CC4-5D6E-409C-BE32-E72D297353CC}">
              <c16:uniqueId val="{00000002-EA57-4255-8810-9F1F1BB24ACD}"/>
            </c:ext>
          </c:extLst>
        </c:ser>
        <c:dLbls>
          <c:dLblPos val="outEnd"/>
          <c:showLegendKey val="0"/>
          <c:showVal val="1"/>
          <c:showCatName val="0"/>
          <c:showSerName val="0"/>
          <c:showPercent val="0"/>
          <c:showBubbleSize val="0"/>
        </c:dLbls>
        <c:gapWidth val="72"/>
        <c:overlap val="-36"/>
        <c:axId val="132655656"/>
        <c:axId val="132652912"/>
      </c:barChart>
      <c:catAx>
        <c:axId val="132655656"/>
        <c:scaling>
          <c:orientation val="minMax"/>
        </c:scaling>
        <c:delete val="0"/>
        <c:axPos val="b"/>
        <c:numFmt formatCode="General" sourceLinked="0"/>
        <c:majorTickMark val="out"/>
        <c:minorTickMark val="none"/>
        <c:tickLblPos val="nextTo"/>
        <c:crossAx val="132652912"/>
        <c:crosses val="autoZero"/>
        <c:auto val="1"/>
        <c:lblAlgn val="ctr"/>
        <c:lblOffset val="100"/>
        <c:noMultiLvlLbl val="0"/>
      </c:catAx>
      <c:valAx>
        <c:axId val="132652912"/>
        <c:scaling>
          <c:orientation val="minMax"/>
        </c:scaling>
        <c:delete val="0"/>
        <c:axPos val="l"/>
        <c:numFmt formatCode="General" sourceLinked="1"/>
        <c:majorTickMark val="out"/>
        <c:minorTickMark val="none"/>
        <c:tickLblPos val="nextTo"/>
        <c:crossAx val="132655656"/>
        <c:crosses val="autoZero"/>
        <c:crossBetween val="between"/>
      </c:valAx>
    </c:plotArea>
    <c:legend>
      <c:legendPos val="r"/>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8.1609195402298856E-2"/>
          <c:y val="0.20003836507194481"/>
          <c:w val="0.90459770114942528"/>
          <c:h val="0.72542745427176558"/>
        </c:manualLayout>
      </c:layout>
      <c:barChart>
        <c:barDir val="col"/>
        <c:grouping val="clustered"/>
        <c:varyColors val="0"/>
        <c:ser>
          <c:idx val="0"/>
          <c:order val="0"/>
          <c:tx>
            <c:strRef>
              <c:f>Sheet1!$A$2</c:f>
              <c:strCache>
                <c:ptCount val="1"/>
                <c:pt idx="0">
                  <c:v>Control (n=250)</c:v>
                </c:pt>
              </c:strCache>
            </c:strRef>
          </c:tx>
          <c:spPr>
            <a:solidFill>
              <a:schemeClr val="tx2">
                <a:lumMod val="50000"/>
                <a:lumOff val="5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General</c:formatCode>
                <c:ptCount val="1"/>
                <c:pt idx="0">
                  <c:v>78</c:v>
                </c:pt>
              </c:numCache>
            </c:numRef>
          </c:val>
          <c:extLst>
            <c:ext xmlns:c16="http://schemas.microsoft.com/office/drawing/2014/chart" uri="{C3380CC4-5D6E-409C-BE32-E72D297353CC}">
              <c16:uniqueId val="{00000000-410E-44FF-9A59-B3303E6A3218}"/>
            </c:ext>
          </c:extLst>
        </c:ser>
        <c:ser>
          <c:idx val="1"/>
          <c:order val="1"/>
          <c:tx>
            <c:strRef>
              <c:f>Sheet1!$A$3</c:f>
              <c:strCache>
                <c:ptCount val="1"/>
                <c:pt idx="0">
                  <c:v>Diet intervention (n=256)</c:v>
                </c:pt>
              </c:strCache>
            </c:strRef>
          </c:tx>
          <c:spPr>
            <a:solidFill>
              <a:schemeClr val="accent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Sheet1!$B$3:$B$3</c:f>
              <c:numCache>
                <c:formatCode>General</c:formatCode>
                <c:ptCount val="1"/>
                <c:pt idx="0">
                  <c:v>32</c:v>
                </c:pt>
              </c:numCache>
            </c:numRef>
          </c:val>
          <c:extLst>
            <c:ext xmlns:c16="http://schemas.microsoft.com/office/drawing/2014/chart" uri="{C3380CC4-5D6E-409C-BE32-E72D297353CC}">
              <c16:uniqueId val="{00000001-410E-44FF-9A59-B3303E6A3218}"/>
            </c:ext>
          </c:extLst>
        </c:ser>
        <c:dLbls>
          <c:dLblPos val="outEnd"/>
          <c:showLegendKey val="0"/>
          <c:showVal val="1"/>
          <c:showCatName val="0"/>
          <c:showSerName val="0"/>
          <c:showPercent val="0"/>
          <c:showBubbleSize val="0"/>
        </c:dLbls>
        <c:gapWidth val="150"/>
        <c:overlap val="-30"/>
        <c:axId val="573098816"/>
        <c:axId val="573100776"/>
      </c:barChart>
      <c:catAx>
        <c:axId val="573098816"/>
        <c:scaling>
          <c:orientation val="minMax"/>
        </c:scaling>
        <c:delete val="0"/>
        <c:axPos val="b"/>
        <c:numFmt formatCode="General" sourceLinked="1"/>
        <c:majorTickMark val="none"/>
        <c:minorTickMark val="none"/>
        <c:tickLblPos val="none"/>
        <c:crossAx val="573100776"/>
        <c:crosses val="autoZero"/>
        <c:auto val="1"/>
        <c:lblAlgn val="ctr"/>
        <c:lblOffset val="100"/>
        <c:tickMarkSkip val="1"/>
        <c:noMultiLvlLbl val="0"/>
      </c:catAx>
      <c:valAx>
        <c:axId val="573100776"/>
        <c:scaling>
          <c:orientation val="minMax"/>
          <c:max val="80"/>
        </c:scaling>
        <c:delete val="0"/>
        <c:axPos val="l"/>
        <c:numFmt formatCode="General" sourceLinked="1"/>
        <c:majorTickMark val="out"/>
        <c:minorTickMark val="none"/>
        <c:tickLblPos val="nextTo"/>
        <c:txPr>
          <a:bodyPr rot="0" vert="horz"/>
          <a:lstStyle/>
          <a:p>
            <a:pPr>
              <a:defRPr/>
            </a:pPr>
            <a:endParaRPr lang="en-US"/>
          </a:p>
        </c:txPr>
        <c:crossAx val="573098816"/>
        <c:crosses val="autoZero"/>
        <c:crossBetween val="between"/>
        <c:majorUnit val="20"/>
      </c:valAx>
    </c:plotArea>
    <c:legend>
      <c:legendPos val="t"/>
      <c:layout>
        <c:manualLayout>
          <c:xMode val="edge"/>
          <c:yMode val="edge"/>
          <c:x val="0.14942528735632185"/>
          <c:y val="0"/>
          <c:w val="0.71264367816091956"/>
          <c:h val="8.2815734989648032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Total</c:v>
                </c:pt>
              </c:strCache>
            </c:strRef>
          </c:tx>
          <c:spPr>
            <a:solidFill>
              <a:schemeClr val="accent1"/>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Control</c:v>
                </c:pt>
                <c:pt idx="1">
                  <c:v>Diet</c:v>
                </c:pt>
                <c:pt idx="2">
                  <c:v>Exercise</c:v>
                </c:pt>
                <c:pt idx="3">
                  <c:v>Diet + Exercise</c:v>
                </c:pt>
              </c:strCache>
            </c:strRef>
          </c:cat>
          <c:val>
            <c:numRef>
              <c:f>Sheet1!$B$2:$B$5</c:f>
              <c:numCache>
                <c:formatCode>General</c:formatCode>
                <c:ptCount val="4"/>
                <c:pt idx="0">
                  <c:v>65.900000000000006</c:v>
                </c:pt>
                <c:pt idx="1">
                  <c:v>47.1</c:v>
                </c:pt>
                <c:pt idx="2">
                  <c:v>44.2</c:v>
                </c:pt>
                <c:pt idx="3">
                  <c:v>44.6</c:v>
                </c:pt>
              </c:numCache>
            </c:numRef>
          </c:val>
          <c:extLst>
            <c:ext xmlns:c16="http://schemas.microsoft.com/office/drawing/2014/chart" uri="{C3380CC4-5D6E-409C-BE32-E72D297353CC}">
              <c16:uniqueId val="{00000000-D032-43F4-BE01-B320C8500787}"/>
            </c:ext>
          </c:extLst>
        </c:ser>
        <c:ser>
          <c:idx val="1"/>
          <c:order val="1"/>
          <c:tx>
            <c:strRef>
              <c:f>Sheet1!$C$1</c:f>
              <c:strCache>
                <c:ptCount val="1"/>
                <c:pt idx="0">
                  <c:v>Lean</c:v>
                </c:pt>
              </c:strCache>
            </c:strRef>
          </c:tx>
          <c:spPr>
            <a:solidFill>
              <a:schemeClr val="accent5"/>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Control</c:v>
                </c:pt>
                <c:pt idx="1">
                  <c:v>Diet</c:v>
                </c:pt>
                <c:pt idx="2">
                  <c:v>Exercise</c:v>
                </c:pt>
                <c:pt idx="3">
                  <c:v>Diet + Exercise</c:v>
                </c:pt>
              </c:strCache>
            </c:strRef>
          </c:cat>
          <c:val>
            <c:numRef>
              <c:f>Sheet1!$C$2:$C$5</c:f>
              <c:numCache>
                <c:formatCode>General</c:formatCode>
                <c:ptCount val="4"/>
                <c:pt idx="0">
                  <c:v>60</c:v>
                </c:pt>
                <c:pt idx="1">
                  <c:v>38.200000000000003</c:v>
                </c:pt>
                <c:pt idx="2">
                  <c:v>26.3</c:v>
                </c:pt>
                <c:pt idx="3">
                  <c:v>34.799999999999997</c:v>
                </c:pt>
              </c:numCache>
            </c:numRef>
          </c:val>
          <c:extLst>
            <c:ext xmlns:c16="http://schemas.microsoft.com/office/drawing/2014/chart" uri="{C3380CC4-5D6E-409C-BE32-E72D297353CC}">
              <c16:uniqueId val="{00000001-D032-43F4-BE01-B320C8500787}"/>
            </c:ext>
          </c:extLst>
        </c:ser>
        <c:ser>
          <c:idx val="2"/>
          <c:order val="2"/>
          <c:tx>
            <c:strRef>
              <c:f>Sheet1!$D$1</c:f>
              <c:strCache>
                <c:ptCount val="1"/>
                <c:pt idx="0">
                  <c:v>Overweight</c:v>
                </c:pt>
              </c:strCache>
            </c:strRef>
          </c:tx>
          <c:spPr>
            <a:solidFill>
              <a:schemeClr val="accent2"/>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Control</c:v>
                </c:pt>
                <c:pt idx="1">
                  <c:v>Diet</c:v>
                </c:pt>
                <c:pt idx="2">
                  <c:v>Exercise</c:v>
                </c:pt>
                <c:pt idx="3">
                  <c:v>Diet + Exercise</c:v>
                </c:pt>
              </c:strCache>
            </c:strRef>
          </c:cat>
          <c:val>
            <c:numRef>
              <c:f>Sheet1!$D$2:$D$5</c:f>
              <c:numCache>
                <c:formatCode>General</c:formatCode>
                <c:ptCount val="4"/>
                <c:pt idx="0">
                  <c:v>72.3</c:v>
                </c:pt>
                <c:pt idx="1">
                  <c:v>48</c:v>
                </c:pt>
                <c:pt idx="2">
                  <c:v>51.2</c:v>
                </c:pt>
                <c:pt idx="3">
                  <c:v>52.5</c:v>
                </c:pt>
              </c:numCache>
            </c:numRef>
          </c:val>
          <c:extLst>
            <c:ext xmlns:c16="http://schemas.microsoft.com/office/drawing/2014/chart" uri="{C3380CC4-5D6E-409C-BE32-E72D297353CC}">
              <c16:uniqueId val="{00000002-D032-43F4-BE01-B320C8500787}"/>
            </c:ext>
          </c:extLst>
        </c:ser>
        <c:dLbls>
          <c:dLblPos val="outEnd"/>
          <c:showLegendKey val="0"/>
          <c:showVal val="1"/>
          <c:showCatName val="0"/>
          <c:showSerName val="0"/>
          <c:showPercent val="0"/>
          <c:showBubbleSize val="0"/>
        </c:dLbls>
        <c:gapWidth val="119"/>
        <c:overlap val="-50"/>
        <c:axId val="573101168"/>
        <c:axId val="573098032"/>
      </c:barChart>
      <c:catAx>
        <c:axId val="573101168"/>
        <c:scaling>
          <c:orientation val="minMax"/>
        </c:scaling>
        <c:delete val="0"/>
        <c:axPos val="b"/>
        <c:numFmt formatCode="General" sourceLinked="0"/>
        <c:majorTickMark val="out"/>
        <c:minorTickMark val="none"/>
        <c:tickLblPos val="nextTo"/>
        <c:crossAx val="573098032"/>
        <c:crosses val="autoZero"/>
        <c:auto val="1"/>
        <c:lblAlgn val="ctr"/>
        <c:lblOffset val="100"/>
        <c:noMultiLvlLbl val="0"/>
      </c:catAx>
      <c:valAx>
        <c:axId val="573098032"/>
        <c:scaling>
          <c:orientation val="minMax"/>
          <c:max val="100"/>
        </c:scaling>
        <c:delete val="0"/>
        <c:axPos val="l"/>
        <c:numFmt formatCode="General" sourceLinked="1"/>
        <c:majorTickMark val="out"/>
        <c:minorTickMark val="none"/>
        <c:tickLblPos val="nextTo"/>
        <c:crossAx val="573101168"/>
        <c:crosses val="autoZero"/>
        <c:crossBetween val="between"/>
      </c:valAx>
    </c:plotArea>
    <c:legend>
      <c:legendPos val="t"/>
      <c:overlay val="0"/>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6.6666666666666707E-2"/>
          <c:y val="7.0342205323193907E-2"/>
          <c:w val="0.75288888888889116"/>
          <c:h val="0.844106463878327"/>
        </c:manualLayout>
      </c:layout>
      <c:barChart>
        <c:barDir val="col"/>
        <c:grouping val="clustered"/>
        <c:varyColors val="0"/>
        <c:ser>
          <c:idx val="0"/>
          <c:order val="0"/>
          <c:tx>
            <c:strRef>
              <c:f>Sheet1!$B$1</c:f>
              <c:strCache>
                <c:ptCount val="1"/>
                <c:pt idx="0">
                  <c:v>Control</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Sheet1!$B$2:$B$2</c:f>
              <c:numCache>
                <c:formatCode>General</c:formatCode>
                <c:ptCount val="1"/>
                <c:pt idx="0">
                  <c:v>11.6</c:v>
                </c:pt>
              </c:numCache>
            </c:numRef>
          </c:val>
          <c:extLst>
            <c:ext xmlns:c16="http://schemas.microsoft.com/office/drawing/2014/chart" uri="{C3380CC4-5D6E-409C-BE32-E72D297353CC}">
              <c16:uniqueId val="{00000000-25C4-4C72-B467-C5D6064DB4C2}"/>
            </c:ext>
          </c:extLst>
        </c:ser>
        <c:ser>
          <c:idx val="3"/>
          <c:order val="1"/>
          <c:tx>
            <c:strRef>
              <c:f>Sheet1!$E$1</c:f>
              <c:strCache>
                <c:ptCount val="1"/>
                <c:pt idx="0">
                  <c:v>Metformin</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Sheet1!$E$2:$E$2</c:f>
              <c:numCache>
                <c:formatCode>General</c:formatCode>
                <c:ptCount val="1"/>
                <c:pt idx="0">
                  <c:v>4.0999999999999996</c:v>
                </c:pt>
              </c:numCache>
            </c:numRef>
          </c:val>
          <c:extLst>
            <c:ext xmlns:c16="http://schemas.microsoft.com/office/drawing/2014/chart" uri="{C3380CC4-5D6E-409C-BE32-E72D297353CC}">
              <c16:uniqueId val="{00000001-25C4-4C72-B467-C5D6064DB4C2}"/>
            </c:ext>
          </c:extLst>
        </c:ser>
        <c:dLbls>
          <c:showLegendKey val="0"/>
          <c:showVal val="0"/>
          <c:showCatName val="0"/>
          <c:showSerName val="0"/>
          <c:showPercent val="0"/>
          <c:showBubbleSize val="0"/>
        </c:dLbls>
        <c:gapWidth val="150"/>
        <c:overlap val="-50"/>
        <c:axId val="573096072"/>
        <c:axId val="573098424"/>
      </c:barChart>
      <c:catAx>
        <c:axId val="573096072"/>
        <c:scaling>
          <c:orientation val="minMax"/>
        </c:scaling>
        <c:delete val="0"/>
        <c:axPos val="b"/>
        <c:numFmt formatCode="General" sourceLinked="1"/>
        <c:majorTickMark val="out"/>
        <c:minorTickMark val="none"/>
        <c:tickLblPos val="nextTo"/>
        <c:txPr>
          <a:bodyPr rot="0" vert="horz"/>
          <a:lstStyle/>
          <a:p>
            <a:pPr>
              <a:defRPr/>
            </a:pPr>
            <a:endParaRPr lang="en-US"/>
          </a:p>
        </c:txPr>
        <c:crossAx val="573098424"/>
        <c:crosses val="autoZero"/>
        <c:auto val="1"/>
        <c:lblAlgn val="ctr"/>
        <c:lblOffset val="100"/>
        <c:tickLblSkip val="1"/>
        <c:tickMarkSkip val="1"/>
        <c:noMultiLvlLbl val="0"/>
      </c:catAx>
      <c:valAx>
        <c:axId val="573098424"/>
        <c:scaling>
          <c:orientation val="minMax"/>
        </c:scaling>
        <c:delete val="0"/>
        <c:axPos val="l"/>
        <c:numFmt formatCode="General" sourceLinked="1"/>
        <c:majorTickMark val="out"/>
        <c:minorTickMark val="none"/>
        <c:tickLblPos val="nextTo"/>
        <c:txPr>
          <a:bodyPr rot="0" vert="horz"/>
          <a:lstStyle/>
          <a:p>
            <a:pPr>
              <a:defRPr/>
            </a:pPr>
            <a:endParaRPr lang="en-US"/>
          </a:p>
        </c:txPr>
        <c:crossAx val="57309607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356472795497185E-2"/>
          <c:y val="6.357388316151201E-2"/>
          <c:w val="0.91932457786116295"/>
          <c:h val="0.76668979416711192"/>
        </c:manualLayout>
      </c:layout>
      <c:barChart>
        <c:barDir val="col"/>
        <c:grouping val="clustered"/>
        <c:varyColors val="0"/>
        <c:ser>
          <c:idx val="0"/>
          <c:order val="0"/>
          <c:tx>
            <c:strRef>
              <c:f>Sheet1!$A$2</c:f>
              <c:strCache>
                <c:ptCount val="1"/>
                <c:pt idx="0">
                  <c:v>Control</c:v>
                </c:pt>
              </c:strCache>
            </c:strRef>
          </c:tx>
          <c:spPr>
            <a:solidFill>
              <a:schemeClr val="bg1">
                <a:lumMod val="65000"/>
              </a:schemeClr>
            </a:solidFill>
          </c:spPr>
          <c:invertIfNegative val="0"/>
          <c:dLbls>
            <c:dLbl>
              <c:idx val="0"/>
              <c:tx>
                <c:rich>
                  <a:bodyPr/>
                  <a:lstStyle/>
                  <a:p>
                    <a:pPr>
                      <a:defRPr/>
                    </a:pPr>
                    <a:r>
                      <a:rPr lang="en-US" dirty="0"/>
                      <a:t>55.0</a:t>
                    </a:r>
                  </a:p>
                </c:rich>
              </c:tx>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50E-4688-8DE4-3D0F5D19D82E}"/>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General</c:formatCode>
                <c:ptCount val="1"/>
                <c:pt idx="0">
                  <c:v>55</c:v>
                </c:pt>
              </c:numCache>
            </c:numRef>
          </c:val>
          <c:extLst>
            <c:ext xmlns:c16="http://schemas.microsoft.com/office/drawing/2014/chart" uri="{C3380CC4-5D6E-409C-BE32-E72D297353CC}">
              <c16:uniqueId val="{00000001-850E-4688-8DE4-3D0F5D19D82E}"/>
            </c:ext>
          </c:extLst>
        </c:ser>
        <c:ser>
          <c:idx val="1"/>
          <c:order val="1"/>
          <c:tx>
            <c:strRef>
              <c:f>Sheet1!$A$3</c:f>
              <c:strCache>
                <c:ptCount val="1"/>
                <c:pt idx="0">
                  <c:v>LSM</c:v>
                </c:pt>
              </c:strCache>
            </c:strRef>
          </c:tx>
          <c:invertIfNegative val="0"/>
          <c:dPt>
            <c:idx val="0"/>
            <c:invertIfNegative val="0"/>
            <c:bubble3D val="0"/>
            <c:spPr>
              <a:solidFill>
                <a:schemeClr val="accent6"/>
              </a:solidFill>
            </c:spPr>
            <c:extLst>
              <c:ext xmlns:c16="http://schemas.microsoft.com/office/drawing/2014/chart" uri="{C3380CC4-5D6E-409C-BE32-E72D297353CC}">
                <c16:uniqueId val="{00000003-850E-4688-8DE4-3D0F5D19D82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Sheet1!$B$3:$B$3</c:f>
              <c:numCache>
                <c:formatCode>General</c:formatCode>
                <c:ptCount val="1"/>
                <c:pt idx="0">
                  <c:v>39.299999999999997</c:v>
                </c:pt>
              </c:numCache>
            </c:numRef>
          </c:val>
          <c:extLst>
            <c:ext xmlns:c16="http://schemas.microsoft.com/office/drawing/2014/chart" uri="{C3380CC4-5D6E-409C-BE32-E72D297353CC}">
              <c16:uniqueId val="{00000004-850E-4688-8DE4-3D0F5D19D82E}"/>
            </c:ext>
          </c:extLst>
        </c:ser>
        <c:ser>
          <c:idx val="2"/>
          <c:order val="2"/>
          <c:tx>
            <c:strRef>
              <c:f>Sheet1!$A$4</c:f>
              <c:strCache>
                <c:ptCount val="1"/>
                <c:pt idx="0">
                  <c:v>MET</c:v>
                </c:pt>
              </c:strCache>
            </c:strRef>
          </c:tx>
          <c:spPr>
            <a:solidFill>
              <a:schemeClr val="accent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Sheet1!$B$4:$B$4</c:f>
              <c:numCache>
                <c:formatCode>General</c:formatCode>
                <c:ptCount val="1"/>
                <c:pt idx="0">
                  <c:v>40.5</c:v>
                </c:pt>
              </c:numCache>
            </c:numRef>
          </c:val>
          <c:extLst>
            <c:ext xmlns:c16="http://schemas.microsoft.com/office/drawing/2014/chart" uri="{C3380CC4-5D6E-409C-BE32-E72D297353CC}">
              <c16:uniqueId val="{00000005-850E-4688-8DE4-3D0F5D19D82E}"/>
            </c:ext>
          </c:extLst>
        </c:ser>
        <c:ser>
          <c:idx val="3"/>
          <c:order val="3"/>
          <c:tx>
            <c:strRef>
              <c:f>Sheet1!$A$5</c:f>
              <c:strCache>
                <c:ptCount val="1"/>
                <c:pt idx="0">
                  <c:v>LSM &amp; MET</c:v>
                </c:pt>
              </c:strCache>
            </c:strRef>
          </c:tx>
          <c:spPr>
            <a:solidFill>
              <a:schemeClr val="accent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Sheet1!$B$5:$B$5</c:f>
              <c:numCache>
                <c:formatCode>General</c:formatCode>
                <c:ptCount val="1"/>
                <c:pt idx="0">
                  <c:v>39.5</c:v>
                </c:pt>
              </c:numCache>
            </c:numRef>
          </c:val>
          <c:extLst>
            <c:ext xmlns:c16="http://schemas.microsoft.com/office/drawing/2014/chart" uri="{C3380CC4-5D6E-409C-BE32-E72D297353CC}">
              <c16:uniqueId val="{00000006-850E-4688-8DE4-3D0F5D19D82E}"/>
            </c:ext>
          </c:extLst>
        </c:ser>
        <c:dLbls>
          <c:dLblPos val="outEnd"/>
          <c:showLegendKey val="0"/>
          <c:showVal val="1"/>
          <c:showCatName val="0"/>
          <c:showSerName val="0"/>
          <c:showPercent val="0"/>
          <c:showBubbleSize val="0"/>
        </c:dLbls>
        <c:gapWidth val="150"/>
        <c:overlap val="-50"/>
        <c:axId val="130522048"/>
        <c:axId val="131866760"/>
      </c:barChart>
      <c:catAx>
        <c:axId val="130522048"/>
        <c:scaling>
          <c:orientation val="minMax"/>
        </c:scaling>
        <c:delete val="0"/>
        <c:axPos val="b"/>
        <c:numFmt formatCode="General" sourceLinked="1"/>
        <c:majorTickMark val="out"/>
        <c:minorTickMark val="none"/>
        <c:tickLblPos val="nextTo"/>
        <c:txPr>
          <a:bodyPr rot="0" vert="horz"/>
          <a:lstStyle/>
          <a:p>
            <a:pPr>
              <a:defRPr/>
            </a:pPr>
            <a:endParaRPr lang="en-US"/>
          </a:p>
        </c:txPr>
        <c:crossAx val="131866760"/>
        <c:crosses val="autoZero"/>
        <c:auto val="1"/>
        <c:lblAlgn val="ctr"/>
        <c:lblOffset val="100"/>
        <c:tickLblSkip val="1"/>
        <c:tickMarkSkip val="1"/>
        <c:noMultiLvlLbl val="0"/>
      </c:catAx>
      <c:valAx>
        <c:axId val="131866760"/>
        <c:scaling>
          <c:orientation val="minMax"/>
        </c:scaling>
        <c:delete val="0"/>
        <c:axPos val="l"/>
        <c:numFmt formatCode="General" sourceLinked="1"/>
        <c:majorTickMark val="out"/>
        <c:minorTickMark val="none"/>
        <c:tickLblPos val="nextTo"/>
        <c:txPr>
          <a:bodyPr rot="0" vert="horz"/>
          <a:lstStyle/>
          <a:p>
            <a:pPr>
              <a:defRPr/>
            </a:pPr>
            <a:endParaRPr lang="en-US"/>
          </a:p>
        </c:txPr>
        <c:crossAx val="13052204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1481602253191873"/>
          <c:y val="6.2623921219740225E-2"/>
          <c:w val="0.88518397746808131"/>
          <c:h val="0.90598995913751201"/>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Number of Patients</c:v>
                </c:pt>
              </c:strCache>
            </c:strRef>
          </c:cat>
          <c:val>
            <c:numRef>
              <c:f>Sheet1!$B$2</c:f>
              <c:numCache>
                <c:formatCode>General</c:formatCode>
                <c:ptCount val="1"/>
                <c:pt idx="0">
                  <c:v>30.9</c:v>
                </c:pt>
              </c:numCache>
            </c:numRef>
          </c:val>
          <c:extLst>
            <c:ext xmlns:c16="http://schemas.microsoft.com/office/drawing/2014/chart" uri="{C3380CC4-5D6E-409C-BE32-E72D297353CC}">
              <c16:uniqueId val="{00000000-88D3-47BB-BE17-AC491C802DCB}"/>
            </c:ext>
          </c:extLst>
        </c:ser>
        <c:ser>
          <c:idx val="1"/>
          <c:order val="1"/>
          <c:tx>
            <c:strRef>
              <c:f>Sheet1!$C$1</c:f>
              <c:strCache>
                <c:ptCount val="1"/>
                <c:pt idx="0">
                  <c:v>Acarbose</c:v>
                </c:pt>
              </c:strCache>
            </c:strRef>
          </c:tx>
          <c:spPr>
            <a:solidFill>
              <a:schemeClr val="accent3">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Number of Patients</c:v>
                </c:pt>
              </c:strCache>
            </c:strRef>
          </c:cat>
          <c:val>
            <c:numRef>
              <c:f>Sheet1!$C$2</c:f>
              <c:numCache>
                <c:formatCode>General</c:formatCode>
                <c:ptCount val="1"/>
                <c:pt idx="0">
                  <c:v>35.299999999999997</c:v>
                </c:pt>
              </c:numCache>
            </c:numRef>
          </c:val>
          <c:extLst>
            <c:ext xmlns:c16="http://schemas.microsoft.com/office/drawing/2014/chart" uri="{C3380CC4-5D6E-409C-BE32-E72D297353CC}">
              <c16:uniqueId val="{00000001-88D3-47BB-BE17-AC491C802DCB}"/>
            </c:ext>
          </c:extLst>
        </c:ser>
        <c:dLbls>
          <c:dLblPos val="outEnd"/>
          <c:showLegendKey val="0"/>
          <c:showVal val="1"/>
          <c:showCatName val="0"/>
          <c:showSerName val="0"/>
          <c:showPercent val="0"/>
          <c:showBubbleSize val="0"/>
        </c:dLbls>
        <c:gapWidth val="150"/>
        <c:overlap val="-44"/>
        <c:axId val="573009168"/>
        <c:axId val="573009560"/>
      </c:barChart>
      <c:catAx>
        <c:axId val="573009168"/>
        <c:scaling>
          <c:orientation val="minMax"/>
        </c:scaling>
        <c:delete val="0"/>
        <c:axPos val="b"/>
        <c:numFmt formatCode="General" sourceLinked="0"/>
        <c:majorTickMark val="out"/>
        <c:minorTickMark val="none"/>
        <c:tickLblPos val="none"/>
        <c:crossAx val="573009560"/>
        <c:crosses val="autoZero"/>
        <c:auto val="1"/>
        <c:lblAlgn val="ctr"/>
        <c:lblOffset val="100"/>
        <c:noMultiLvlLbl val="0"/>
      </c:catAx>
      <c:valAx>
        <c:axId val="573009560"/>
        <c:scaling>
          <c:orientation val="minMax"/>
          <c:min val="0"/>
        </c:scaling>
        <c:delete val="0"/>
        <c:axPos val="l"/>
        <c:numFmt formatCode="General" sourceLinked="0"/>
        <c:majorTickMark val="out"/>
        <c:minorTickMark val="none"/>
        <c:tickLblPos val="nextTo"/>
        <c:crossAx val="57300916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3204402495274755E-2"/>
          <c:y val="0.13044593036661287"/>
          <c:w val="0.87765320731242091"/>
          <c:h val="0.79490923968351179"/>
        </c:manualLayout>
      </c:layout>
      <c:barChart>
        <c:barDir val="col"/>
        <c:grouping val="clustered"/>
        <c:varyColors val="0"/>
        <c:ser>
          <c:idx val="0"/>
          <c:order val="0"/>
          <c:tx>
            <c:strRef>
              <c:f>Sheet1!$B$1</c:f>
              <c:strCache>
                <c:ptCount val="1"/>
                <c:pt idx="0">
                  <c:v>Liraglutide</c:v>
                </c:pt>
              </c:strCache>
            </c:strRef>
          </c:tx>
          <c:spPr>
            <a:solidFill>
              <a:schemeClr val="accent2"/>
            </a:solidFill>
          </c:spPr>
          <c:invertIfNegative val="0"/>
          <c:dPt>
            <c:idx val="1"/>
            <c:invertIfNegative val="0"/>
            <c:bubble3D val="0"/>
            <c:extLst>
              <c:ext xmlns:c16="http://schemas.microsoft.com/office/drawing/2014/chart" uri="{C3380CC4-5D6E-409C-BE32-E72D297353CC}">
                <c16:uniqueId val="{00000000-9EEE-47E4-9547-8A415B6F349F}"/>
              </c:ext>
            </c:extLst>
          </c:dPt>
          <c:dPt>
            <c:idx val="2"/>
            <c:invertIfNegative val="0"/>
            <c:bubble3D val="0"/>
            <c:extLst>
              <c:ext xmlns:c16="http://schemas.microsoft.com/office/drawing/2014/chart" uri="{C3380CC4-5D6E-409C-BE32-E72D297353CC}">
                <c16:uniqueId val="{00000001-9EEE-47E4-9547-8A415B6F349F}"/>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EE-47E4-9547-8A415B6F349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EE-47E4-9547-8A415B6F349F}"/>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EE-47E4-9547-8A415B6F349F}"/>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Normoglycemic</c:v>
                </c:pt>
                <c:pt idx="1">
                  <c:v>Prediabetes</c:v>
                </c:pt>
              </c:strCache>
            </c:strRef>
          </c:cat>
          <c:val>
            <c:numRef>
              <c:f>Sheet1!$B$2:$B$3</c:f>
              <c:numCache>
                <c:formatCode>General</c:formatCode>
                <c:ptCount val="2"/>
                <c:pt idx="0">
                  <c:v>7.2</c:v>
                </c:pt>
                <c:pt idx="1">
                  <c:v>30.8</c:v>
                </c:pt>
              </c:numCache>
            </c:numRef>
          </c:val>
          <c:extLst>
            <c:ext xmlns:c16="http://schemas.microsoft.com/office/drawing/2014/chart" uri="{C3380CC4-5D6E-409C-BE32-E72D297353CC}">
              <c16:uniqueId val="{00000003-9EEE-47E4-9547-8A415B6F349F}"/>
            </c:ext>
          </c:extLst>
        </c:ser>
        <c:ser>
          <c:idx val="1"/>
          <c:order val="1"/>
          <c:tx>
            <c:strRef>
              <c:f>Sheet1!$C$1</c:f>
              <c:strCache>
                <c:ptCount val="1"/>
                <c:pt idx="0">
                  <c:v>Placebo</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Normoglycemic</c:v>
                </c:pt>
                <c:pt idx="1">
                  <c:v>Prediabetes</c:v>
                </c:pt>
              </c:strCache>
            </c:strRef>
          </c:cat>
          <c:val>
            <c:numRef>
              <c:f>Sheet1!$C$2:$C$3</c:f>
              <c:numCache>
                <c:formatCode>General</c:formatCode>
                <c:ptCount val="2"/>
                <c:pt idx="0">
                  <c:v>20.7</c:v>
                </c:pt>
                <c:pt idx="1">
                  <c:v>67.3</c:v>
                </c:pt>
              </c:numCache>
            </c:numRef>
          </c:val>
          <c:extLst>
            <c:ext xmlns:c16="http://schemas.microsoft.com/office/drawing/2014/chart" uri="{C3380CC4-5D6E-409C-BE32-E72D297353CC}">
              <c16:uniqueId val="{00000004-9EEE-47E4-9547-8A415B6F349F}"/>
            </c:ext>
          </c:extLst>
        </c:ser>
        <c:dLbls>
          <c:dLblPos val="outEnd"/>
          <c:showLegendKey val="0"/>
          <c:showVal val="1"/>
          <c:showCatName val="0"/>
          <c:showSerName val="0"/>
          <c:showPercent val="0"/>
          <c:showBubbleSize val="0"/>
        </c:dLbls>
        <c:gapWidth val="124"/>
        <c:overlap val="-23"/>
        <c:axId val="573010344"/>
        <c:axId val="573010736"/>
      </c:barChart>
      <c:catAx>
        <c:axId val="573010344"/>
        <c:scaling>
          <c:orientation val="minMax"/>
        </c:scaling>
        <c:delete val="0"/>
        <c:axPos val="b"/>
        <c:numFmt formatCode="General" sourceLinked="0"/>
        <c:majorTickMark val="none"/>
        <c:minorTickMark val="none"/>
        <c:tickLblPos val="none"/>
        <c:crossAx val="573010736"/>
        <c:crosses val="autoZero"/>
        <c:auto val="1"/>
        <c:lblAlgn val="ctr"/>
        <c:lblOffset val="100"/>
        <c:noMultiLvlLbl val="0"/>
      </c:catAx>
      <c:valAx>
        <c:axId val="573010736"/>
        <c:scaling>
          <c:orientation val="minMax"/>
        </c:scaling>
        <c:delete val="0"/>
        <c:axPos val="l"/>
        <c:numFmt formatCode="General" sourceLinked="1"/>
        <c:majorTickMark val="out"/>
        <c:minorTickMark val="none"/>
        <c:tickLblPos val="nextTo"/>
        <c:crossAx val="573010344"/>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3204402495274755E-2"/>
          <c:y val="0.13044593036661287"/>
          <c:w val="0.87765320731242091"/>
          <c:h val="0.79490923968351179"/>
        </c:manualLayout>
      </c:layout>
      <c:barChart>
        <c:barDir val="col"/>
        <c:grouping val="clustered"/>
        <c:varyColors val="0"/>
        <c:ser>
          <c:idx val="0"/>
          <c:order val="0"/>
          <c:tx>
            <c:strRef>
              <c:f>Sheet1!$B$1</c:f>
              <c:strCache>
                <c:ptCount val="1"/>
                <c:pt idx="0">
                  <c:v>Placebo</c:v>
                </c:pt>
              </c:strCache>
            </c:strRef>
          </c:tx>
          <c:spPr>
            <a:solidFill>
              <a:schemeClr val="accent2"/>
            </a:solidFill>
          </c:spPr>
          <c:invertIfNegative val="0"/>
          <c:dPt>
            <c:idx val="1"/>
            <c:invertIfNegative val="0"/>
            <c:bubble3D val="0"/>
            <c:extLst>
              <c:ext xmlns:c16="http://schemas.microsoft.com/office/drawing/2014/chart" uri="{C3380CC4-5D6E-409C-BE32-E72D297353CC}">
                <c16:uniqueId val="{00000000-7612-41E6-9CA2-672141BFC34A}"/>
              </c:ext>
            </c:extLst>
          </c:dPt>
          <c:dPt>
            <c:idx val="2"/>
            <c:invertIfNegative val="0"/>
            <c:bubble3D val="0"/>
            <c:extLst>
              <c:ext xmlns:c16="http://schemas.microsoft.com/office/drawing/2014/chart" uri="{C3380CC4-5D6E-409C-BE32-E72D297353CC}">
                <c16:uniqueId val="{00000001-7612-41E6-9CA2-672141BFC34A}"/>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12-41E6-9CA2-672141BFC34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12-41E6-9CA2-672141BFC34A}"/>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12-41E6-9CA2-672141BFC34A}"/>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-8.4</c:v>
                </c:pt>
              </c:numCache>
            </c:numRef>
          </c:val>
          <c:extLst>
            <c:ext xmlns:c16="http://schemas.microsoft.com/office/drawing/2014/chart" uri="{C3380CC4-5D6E-409C-BE32-E72D297353CC}">
              <c16:uniqueId val="{00000003-7612-41E6-9CA2-672141BFC34A}"/>
            </c:ext>
          </c:extLst>
        </c:ser>
        <c:ser>
          <c:idx val="1"/>
          <c:order val="1"/>
          <c:tx>
            <c:strRef>
              <c:f>Sheet1!$C$1</c:f>
              <c:strCache>
                <c:ptCount val="1"/>
                <c:pt idx="0">
                  <c:v>Liraglutide</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-2.8</c:v>
                </c:pt>
              </c:numCache>
            </c:numRef>
          </c:val>
          <c:extLst>
            <c:ext xmlns:c16="http://schemas.microsoft.com/office/drawing/2014/chart" uri="{C3380CC4-5D6E-409C-BE32-E72D297353CC}">
              <c16:uniqueId val="{00000004-7612-41E6-9CA2-672141BFC34A}"/>
            </c:ext>
          </c:extLst>
        </c:ser>
        <c:dLbls>
          <c:dLblPos val="outEnd"/>
          <c:showLegendKey val="0"/>
          <c:showVal val="1"/>
          <c:showCatName val="0"/>
          <c:showSerName val="0"/>
          <c:showPercent val="0"/>
          <c:showBubbleSize val="0"/>
        </c:dLbls>
        <c:gapWidth val="124"/>
        <c:overlap val="-23"/>
        <c:axId val="573011128"/>
        <c:axId val="573009952"/>
      </c:barChart>
      <c:catAx>
        <c:axId val="573011128"/>
        <c:scaling>
          <c:orientation val="minMax"/>
        </c:scaling>
        <c:delete val="0"/>
        <c:axPos val="b"/>
        <c:numFmt formatCode="General" sourceLinked="1"/>
        <c:majorTickMark val="none"/>
        <c:minorTickMark val="none"/>
        <c:tickLblPos val="none"/>
        <c:crossAx val="573009952"/>
        <c:crosses val="autoZero"/>
        <c:auto val="1"/>
        <c:lblAlgn val="ctr"/>
        <c:lblOffset val="100"/>
        <c:noMultiLvlLbl val="0"/>
      </c:catAx>
      <c:valAx>
        <c:axId val="573009952"/>
        <c:scaling>
          <c:orientation val="minMax"/>
        </c:scaling>
        <c:delete val="0"/>
        <c:axPos val="l"/>
        <c:numFmt formatCode="General" sourceLinked="1"/>
        <c:majorTickMark val="out"/>
        <c:minorTickMark val="none"/>
        <c:tickLblPos val="nextTo"/>
        <c:crossAx val="573011128"/>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1E7AB-7FD8-4C4F-AA8B-55B2F12A76FC}"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F03F6-E878-4768-89F3-2BEE2F3C5B6A}" type="slidenum">
              <a:rPr lang="en-US" smtClean="0"/>
              <a:t>‹#›</a:t>
            </a:fld>
            <a:endParaRPr lang="en-US"/>
          </a:p>
        </p:txBody>
      </p:sp>
    </p:spTree>
    <p:extLst>
      <p:ext uri="{BB962C8B-B14F-4D97-AF65-F5344CB8AC3E}">
        <p14:creationId xmlns:p14="http://schemas.microsoft.com/office/powerpoint/2010/main" val="195800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1147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sz="1000" dirty="0">
              <a:latin typeface="Calibri" charset="0"/>
              <a:ea typeface="ＭＳ Ｐゴシック" charset="0"/>
            </a:endParaRP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1B53FC-0C7C-1D47-80F3-A1918EE9E2BB}" type="slidenum">
              <a:rPr lang="en-US" sz="1200">
                <a:solidFill>
                  <a:prstClr val="black"/>
                </a:solidFill>
                <a:latin typeface="Calibri" charset="0"/>
              </a:rPr>
              <a:pPr eaLnBrk="1" hangingPunct="1"/>
              <a:t>22</a:t>
            </a:fld>
            <a:endParaRPr lang="en-US" sz="1200" dirty="0">
              <a:solidFill>
                <a:prstClr val="black"/>
              </a:solidFill>
              <a:latin typeface="Calibri" charset="0"/>
            </a:endParaRPr>
          </a:p>
        </p:txBody>
      </p:sp>
    </p:spTree>
    <p:extLst>
      <p:ext uri="{BB962C8B-B14F-4D97-AF65-F5344CB8AC3E}">
        <p14:creationId xmlns:p14="http://schemas.microsoft.com/office/powerpoint/2010/main" val="300818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AC5F43-D34D-0647-A481-A57D9A5B4B46}" type="slidenum">
              <a:rPr lang="en-US" sz="1200">
                <a:solidFill>
                  <a:prstClr val="black"/>
                </a:solidFill>
                <a:latin typeface="Calibri" charset="0"/>
              </a:rPr>
              <a:pPr eaLnBrk="1" hangingPunct="1"/>
              <a:t>23</a:t>
            </a:fld>
            <a:endParaRPr lang="en-US" sz="1200" dirty="0">
              <a:solidFill>
                <a:prstClr val="black"/>
              </a:solidFill>
              <a:latin typeface="Calibri" charset="0"/>
            </a:endParaRPr>
          </a:p>
        </p:txBody>
      </p:sp>
    </p:spTree>
    <p:extLst>
      <p:ext uri="{BB962C8B-B14F-4D97-AF65-F5344CB8AC3E}">
        <p14:creationId xmlns:p14="http://schemas.microsoft.com/office/powerpoint/2010/main" val="280289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a typeface="ＭＳ Ｐゴシック" charset="0"/>
            </a:endParaRPr>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1EB716-9256-404B-891F-FF2D73C9CD4B}" type="slidenum">
              <a:rPr lang="en-US" sz="1200">
                <a:solidFill>
                  <a:prstClr val="black"/>
                </a:solidFill>
                <a:latin typeface="Calibri" charset="0"/>
              </a:rPr>
              <a:pPr eaLnBrk="1" hangingPunct="1"/>
              <a:t>24</a:t>
            </a:fld>
            <a:endParaRPr lang="en-US" sz="1200" dirty="0">
              <a:solidFill>
                <a:prstClr val="black"/>
              </a:solidFill>
              <a:latin typeface="Calibri" charset="0"/>
            </a:endParaRPr>
          </a:p>
        </p:txBody>
      </p:sp>
    </p:spTree>
    <p:extLst>
      <p:ext uri="{BB962C8B-B14F-4D97-AF65-F5344CB8AC3E}">
        <p14:creationId xmlns:p14="http://schemas.microsoft.com/office/powerpoint/2010/main" val="2587889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4133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55BC88-17CE-3E4E-A8DD-EFAD9072DEFC}" type="slidenum">
              <a:rPr lang="en-US" sz="1200">
                <a:solidFill>
                  <a:prstClr val="black"/>
                </a:solidFill>
                <a:latin typeface="Calibri" charset="0"/>
              </a:rPr>
              <a:pPr eaLnBrk="1" hangingPunct="1"/>
              <a:t>29</a:t>
            </a:fld>
            <a:endParaRPr lang="en-US" sz="1200" dirty="0">
              <a:solidFill>
                <a:prstClr val="black"/>
              </a:solidFill>
              <a:latin typeface="Calibri" charset="0"/>
            </a:endParaRPr>
          </a:p>
        </p:txBody>
      </p:sp>
    </p:spTree>
    <p:extLst>
      <p:ext uri="{BB962C8B-B14F-4D97-AF65-F5344CB8AC3E}">
        <p14:creationId xmlns:p14="http://schemas.microsoft.com/office/powerpoint/2010/main" val="190606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7815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679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6449AA0-C937-441E-AF35-AE653D222231}" type="slidenum">
              <a:rPr lang="en-US" altLang="en-US" sz="1200" smtClean="0">
                <a:solidFill>
                  <a:prstClr val="black"/>
                </a:solidFill>
              </a:rPr>
              <a:pPr/>
              <a:t>16</a:t>
            </a:fld>
            <a:endParaRPr lang="en-US" altLang="en-US" sz="1200" dirty="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endParaRPr lang="en-US" altLang="en-US" dirty="0"/>
          </a:p>
        </p:txBody>
      </p:sp>
    </p:spTree>
    <p:extLst>
      <p:ext uri="{BB962C8B-B14F-4D97-AF65-F5344CB8AC3E}">
        <p14:creationId xmlns:p14="http://schemas.microsoft.com/office/powerpoint/2010/main" val="300219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6EF54FB-D1DF-489B-A248-CCE58B2C2AF9}" type="slidenum">
              <a:rPr lang="en-US" altLang="en-US" sz="1200" smtClean="0">
                <a:solidFill>
                  <a:prstClr val="black"/>
                </a:solidFill>
              </a:rPr>
              <a:pPr/>
              <a:t>17</a:t>
            </a:fld>
            <a:endParaRPr lang="en-US" altLang="en-US" sz="1200" dirty="0">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endParaRPr lang="en-US" altLang="en-US" dirty="0"/>
          </a:p>
        </p:txBody>
      </p:sp>
    </p:spTree>
    <p:extLst>
      <p:ext uri="{BB962C8B-B14F-4D97-AF65-F5344CB8AC3E}">
        <p14:creationId xmlns:p14="http://schemas.microsoft.com/office/powerpoint/2010/main" val="141469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F2486-FFBC-A048-90D8-2A377BCE9A8C}" type="slidenum">
              <a:rPr lang="en-US" sz="1200">
                <a:solidFill>
                  <a:prstClr val="black"/>
                </a:solidFill>
                <a:latin typeface="Calibri" charset="0"/>
              </a:rPr>
              <a:pPr eaLnBrk="1" hangingPunct="1"/>
              <a:t>18</a:t>
            </a:fld>
            <a:endParaRPr lang="en-US" sz="1200" dirty="0">
              <a:solidFill>
                <a:prstClr val="black"/>
              </a:solidFill>
              <a:latin typeface="Calibri" charset="0"/>
            </a:endParaRPr>
          </a:p>
        </p:txBody>
      </p:sp>
    </p:spTree>
    <p:extLst>
      <p:ext uri="{BB962C8B-B14F-4D97-AF65-F5344CB8AC3E}">
        <p14:creationId xmlns:p14="http://schemas.microsoft.com/office/powerpoint/2010/main" val="285714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999DCE-280D-2A46-8DCF-DB07498D7C9A}" type="slidenum">
              <a:rPr lang="fr-FR" sz="1200">
                <a:solidFill>
                  <a:prstClr val="black"/>
                </a:solidFill>
                <a:latin typeface="Calibri" charset="0"/>
              </a:rPr>
              <a:pPr eaLnBrk="1" hangingPunct="1"/>
              <a:t>19</a:t>
            </a:fld>
            <a:endParaRPr lang="fr-FR" sz="1200" dirty="0">
              <a:solidFill>
                <a:prstClr val="black"/>
              </a:solidFill>
              <a:latin typeface="Calibri"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dirty="0">
              <a:latin typeface="Calibri" charset="0"/>
              <a:ea typeface="ＭＳ Ｐゴシック" charset="0"/>
            </a:endParaRPr>
          </a:p>
        </p:txBody>
      </p:sp>
    </p:spTree>
    <p:extLst>
      <p:ext uri="{BB962C8B-B14F-4D97-AF65-F5344CB8AC3E}">
        <p14:creationId xmlns:p14="http://schemas.microsoft.com/office/powerpoint/2010/main" val="136067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90BF72-10EC-E248-90F4-FDDD63B53134}" type="slidenum">
              <a:rPr lang="fr-FR" sz="1200">
                <a:solidFill>
                  <a:prstClr val="black"/>
                </a:solidFill>
                <a:latin typeface="Calibri" charset="0"/>
              </a:rPr>
              <a:pPr eaLnBrk="1" hangingPunct="1"/>
              <a:t>20</a:t>
            </a:fld>
            <a:endParaRPr lang="fr-FR" sz="1200" dirty="0">
              <a:solidFill>
                <a:prstClr val="black"/>
              </a:solidFill>
              <a:latin typeface="Calibri"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dirty="0">
              <a:latin typeface="Calibri" charset="0"/>
              <a:ea typeface="ＭＳ Ｐゴシック" charset="0"/>
            </a:endParaRPr>
          </a:p>
        </p:txBody>
      </p:sp>
    </p:spTree>
    <p:extLst>
      <p:ext uri="{BB962C8B-B14F-4D97-AF65-F5344CB8AC3E}">
        <p14:creationId xmlns:p14="http://schemas.microsoft.com/office/powerpoint/2010/main" val="67747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62A0FC-A0EF-5C43-A674-59DFDED6FE58}" type="slidenum">
              <a:rPr lang="fr-FR" sz="1200">
                <a:solidFill>
                  <a:prstClr val="black"/>
                </a:solidFill>
                <a:latin typeface="Calibri" charset="0"/>
              </a:rPr>
              <a:pPr eaLnBrk="1" hangingPunct="1"/>
              <a:t>21</a:t>
            </a:fld>
            <a:endParaRPr lang="fr-FR" sz="1200" dirty="0">
              <a:solidFill>
                <a:prstClr val="black"/>
              </a:solidFill>
              <a:latin typeface="Calibri" charset="0"/>
            </a:endParaRPr>
          </a:p>
        </p:txBody>
      </p:sp>
      <p:sp>
        <p:nvSpPr>
          <p:cNvPr id="120834" name="Rectangle 2"/>
          <p:cNvSpPr>
            <a:spLocks noGrp="1" noRot="1" noChangeAspect="1" noChangeArrowheads="1" noTextEdit="1"/>
          </p:cNvSpPr>
          <p:nvPr>
            <p:ph type="sldImg"/>
          </p:nvPr>
        </p:nvSpPr>
        <p:spPr bwMode="auto">
          <a:xfrm>
            <a:off x="406400" y="708025"/>
            <a:ext cx="6046788" cy="340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bwMode="auto">
          <a:xfrm>
            <a:off x="914400" y="4344988"/>
            <a:ext cx="5029200" cy="409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dirty="0">
              <a:latin typeface="Calibri" charset="0"/>
              <a:ea typeface="ＭＳ Ｐゴシック" charset="0"/>
            </a:endParaRPr>
          </a:p>
        </p:txBody>
      </p:sp>
    </p:spTree>
    <p:extLst>
      <p:ext uri="{BB962C8B-B14F-4D97-AF65-F5344CB8AC3E}">
        <p14:creationId xmlns:p14="http://schemas.microsoft.com/office/powerpoint/2010/main" val="303861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05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064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642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9753600" cy="914400"/>
          </a:xfrm>
        </p:spPr>
        <p:txBody>
          <a:bodyPr/>
          <a:lstStyle/>
          <a:p>
            <a:r>
              <a:rPr lang="en-US"/>
              <a:t>Click to edit Master title style</a:t>
            </a:r>
          </a:p>
        </p:txBody>
      </p:sp>
      <p:sp>
        <p:nvSpPr>
          <p:cNvPr id="3" name="Chart Placeholder 2"/>
          <p:cNvSpPr>
            <a:spLocks noGrp="1"/>
          </p:cNvSpPr>
          <p:nvPr>
            <p:ph type="chart" idx="1"/>
          </p:nvPr>
        </p:nvSpPr>
        <p:spPr>
          <a:xfrm>
            <a:off x="914400" y="1371600"/>
            <a:ext cx="10363200" cy="4724400"/>
          </a:xfrm>
        </p:spPr>
        <p:txBody>
          <a:bodyPr/>
          <a:lstStyle/>
          <a:p>
            <a:pPr lvl="0"/>
            <a:endParaRPr lang="en-US" noProof="0" dirty="0"/>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defTabSz="457200" eaLnBrk="1" fontAlgn="auto" hangingPunct="1">
              <a:spcBef>
                <a:spcPts val="0"/>
              </a:spcBef>
              <a:spcAft>
                <a:spcPts val="0"/>
              </a:spcAft>
              <a:defRPr>
                <a:solidFill>
                  <a:schemeClr val="tx1"/>
                </a:solidFill>
                <a:latin typeface="+mn-lt"/>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defTabSz="457200" eaLnBrk="1" fontAlgn="auto" hangingPunct="1">
              <a:spcBef>
                <a:spcPts val="0"/>
              </a:spcBef>
              <a:spcAft>
                <a:spcPts val="0"/>
              </a:spcAft>
              <a:defRPr>
                <a:solidFill>
                  <a:schemeClr val="bg1"/>
                </a:solidFill>
                <a:latin typeface="+mn-lt"/>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defTabSz="457200" eaLnBrk="1" hangingPunct="1">
              <a:defRPr>
                <a:solidFill>
                  <a:schemeClr val="bg1"/>
                </a:solidFill>
              </a:defRPr>
            </a:lvl1pPr>
          </a:lstStyle>
          <a:p>
            <a:pPr>
              <a:defRPr/>
            </a:pPr>
            <a:fld id="{0BC20637-3B3D-0B49-B215-2D60F8D93347}" type="slidenum">
              <a:rPr lang="en-US">
                <a:solidFill>
                  <a:srgbClr val="FFFFFF"/>
                </a:solidFill>
              </a:rPr>
              <a:pPr>
                <a:defRPr/>
              </a:pPr>
              <a:t>‹#›</a:t>
            </a:fld>
            <a:endParaRPr lang="en-US" dirty="0">
              <a:solidFill>
                <a:srgbClr val="000000"/>
              </a:solidFill>
            </a:endParaRPr>
          </a:p>
        </p:txBody>
      </p:sp>
    </p:spTree>
    <p:extLst>
      <p:ext uri="{BB962C8B-B14F-4D97-AF65-F5344CB8AC3E}">
        <p14:creationId xmlns:p14="http://schemas.microsoft.com/office/powerpoint/2010/main" val="126476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990F4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20000"/>
              </a:lnSpc>
              <a:spcBef>
                <a:spcPts val="600"/>
              </a:spcBef>
              <a:defRPr>
                <a:latin typeface="Arial" panose="020B0604020202020204" pitchFamily="34" charset="0"/>
                <a:cs typeface="Arial" panose="020B0604020202020204" pitchFamily="34" charset="0"/>
              </a:defRPr>
            </a:lvl1pPr>
            <a:lvl2pPr marL="800100" indent="-342900">
              <a:lnSpc>
                <a:spcPct val="120000"/>
              </a:lnSpc>
              <a:spcBef>
                <a:spcPts val="600"/>
              </a:spcBef>
              <a:buFont typeface="Arial" panose="020B0604020202020204" pitchFamily="34" charset="0"/>
              <a:buChar char="‒"/>
              <a:defRPr>
                <a:latin typeface="Arial" panose="020B0604020202020204" pitchFamily="34" charset="0"/>
                <a:cs typeface="Arial" panose="020B0604020202020204" pitchFamily="34" charset="0"/>
              </a:defRPr>
            </a:lvl2pPr>
            <a:lvl3pPr>
              <a:lnSpc>
                <a:spcPct val="120000"/>
              </a:lnSpc>
              <a:spcBef>
                <a:spcPts val="600"/>
              </a:spcBef>
              <a:defRPr>
                <a:latin typeface="Arial" panose="020B0604020202020204" pitchFamily="34" charset="0"/>
                <a:cs typeface="Arial" panose="020B0604020202020204" pitchFamily="34" charset="0"/>
              </a:defRPr>
            </a:lvl3pPr>
            <a:lvl4pPr>
              <a:lnSpc>
                <a:spcPct val="120000"/>
              </a:lnSpc>
              <a:spcBef>
                <a:spcPts val="600"/>
              </a:spcBef>
              <a:defRPr>
                <a:latin typeface="Arial" panose="020B0604020202020204" pitchFamily="34" charset="0"/>
                <a:cs typeface="Arial" panose="020B0604020202020204" pitchFamily="34" charset="0"/>
              </a:defRPr>
            </a:lvl4pPr>
            <a:lvl5pPr>
              <a:lnSpc>
                <a:spcPct val="120000"/>
              </a:lnSpc>
              <a:spcBef>
                <a:spcPts val="6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084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299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204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51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9/19/2025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721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275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8033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9/19/2025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53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9/19/2025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17763269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167A1-48E6-8648-D56A-7DB5939B4E98}"/>
              </a:ext>
            </a:extLst>
          </p:cNvPr>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400" b="1"/>
              <a:t>Tiền đái tháo đường ở người cao tuổi</a:t>
            </a:r>
          </a:p>
        </p:txBody>
      </p:sp>
      <p:sp>
        <p:nvSpPr>
          <p:cNvPr id="3" name="Subtitle 2">
            <a:extLst>
              <a:ext uri="{FF2B5EF4-FFF2-40B4-BE49-F238E27FC236}">
                <a16:creationId xmlns:a16="http://schemas.microsoft.com/office/drawing/2014/main" id="{2F48D3C0-8E3C-487D-7BA1-F7C5716A585B}"/>
              </a:ext>
            </a:extLst>
          </p:cNvPr>
          <p:cNvSpPr>
            <a:spLocks noGrp="1"/>
          </p:cNvSpPr>
          <p:nvPr>
            <p:ph type="subTitle" idx="1"/>
          </p:nvPr>
        </p:nvSpPr>
        <p:spPr>
          <a:xfrm>
            <a:off x="890339" y="4636008"/>
            <a:ext cx="3734014" cy="1572768"/>
          </a:xfrm>
        </p:spPr>
        <p:txBody>
          <a:bodyPr vert="horz" lIns="0" tIns="45720" rIns="0" bIns="45720" rtlCol="0">
            <a:normAutofit/>
          </a:bodyPr>
          <a:lstStyle/>
          <a:p>
            <a:pPr algn="l"/>
            <a:r>
              <a:rPr lang="en-US" sz="2000"/>
              <a:t>ThS.BS. Trần Thế Trung</a:t>
            </a:r>
          </a:p>
          <a:p>
            <a:pPr algn="l"/>
            <a:r>
              <a:rPr lang="en-US" sz="2000"/>
              <a:t>Bộ môn Nội tiết</a:t>
            </a:r>
          </a:p>
          <a:p>
            <a:pPr algn="l"/>
            <a:r>
              <a:rPr lang="en-US" sz="2000"/>
              <a:t>Trường Y</a:t>
            </a:r>
          </a:p>
          <a:p>
            <a:pPr algn="l"/>
            <a:r>
              <a:rPr lang="en-US" sz="2000"/>
              <a:t>Đại học Y Dược TP. Hồ Chí Minh</a:t>
            </a:r>
          </a:p>
        </p:txBody>
      </p:sp>
      <p:sp>
        <p:nvSpPr>
          <p:cNvPr id="205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te Icon 3D Old Man Avatar, Elderly Pensioner, Senior Grandfather  Portrait, Happy Retired Cartoon Face. Adult Grandpa Person, Male Character,  Silver Hair, Glasses, Sweater On Isolated Transparent Png Background.  Generative AI. Stock">
            <a:extLst>
              <a:ext uri="{FF2B5EF4-FFF2-40B4-BE49-F238E27FC236}">
                <a16:creationId xmlns:a16="http://schemas.microsoft.com/office/drawing/2014/main" id="{43B9551E-967D-AA35-D5D6-FAE2A35B2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30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22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Screen shot 2010-11-06 at 3.40.56 PM.png"/>
          <p:cNvPicPr>
            <a:picLocks noChangeAspect="1"/>
          </p:cNvPicPr>
          <p:nvPr/>
        </p:nvPicPr>
        <p:blipFill rotWithShape="1">
          <a:blip r:embed="rId2">
            <a:extLst>
              <a:ext uri="{28A0092B-C50C-407E-A947-70E740481C1C}">
                <a14:useLocalDpi xmlns:a14="http://schemas.microsoft.com/office/drawing/2010/main" val="0"/>
              </a:ext>
            </a:extLst>
          </a:blip>
          <a:srcRect l="2444" t="18200" r="3640" b="4422"/>
          <a:stretch>
            <a:fillRect/>
          </a:stretch>
        </p:blipFill>
        <p:spPr bwMode="auto">
          <a:xfrm>
            <a:off x="838200" y="1456001"/>
            <a:ext cx="10415494" cy="48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0779069-53B5-9AB5-1A50-4B410C1CAA39}"/>
              </a:ext>
            </a:extLst>
          </p:cNvPr>
          <p:cNvSpPr>
            <a:spLocks noGrp="1"/>
          </p:cNvSpPr>
          <p:nvPr>
            <p:ph type="title"/>
          </p:nvPr>
        </p:nvSpPr>
        <p:spPr>
          <a:xfrm>
            <a:off x="838200" y="365125"/>
            <a:ext cx="10515600" cy="957051"/>
          </a:xfrm>
        </p:spPr>
        <p:txBody>
          <a:bodyPr>
            <a:normAutofit/>
          </a:bodyPr>
          <a:lstStyle/>
          <a:p>
            <a:r>
              <a:rPr lang="en-US"/>
              <a:t>Nguy cơ tiến triển thành đái tháo đường</a:t>
            </a:r>
          </a:p>
        </p:txBody>
      </p:sp>
      <p:sp>
        <p:nvSpPr>
          <p:cNvPr id="3" name="Content Placeholder 2">
            <a:extLst>
              <a:ext uri="{FF2B5EF4-FFF2-40B4-BE49-F238E27FC236}">
                <a16:creationId xmlns:a16="http://schemas.microsoft.com/office/drawing/2014/main" id="{D60EEAF1-A6EA-95F0-073B-60BAC5AA42F5}"/>
              </a:ext>
            </a:extLst>
          </p:cNvPr>
          <p:cNvSpPr>
            <a:spLocks noGrp="1"/>
          </p:cNvSpPr>
          <p:nvPr>
            <p:ph idx="1"/>
          </p:nvPr>
        </p:nvSpPr>
        <p:spPr>
          <a:xfrm>
            <a:off x="309880" y="6396513"/>
            <a:ext cx="10515600" cy="355283"/>
          </a:xfrm>
        </p:spPr>
        <p:txBody>
          <a:bodyPr>
            <a:normAutofit/>
          </a:bodyPr>
          <a:lstStyle/>
          <a:p>
            <a:pPr marL="0" indent="0">
              <a:buNone/>
            </a:pPr>
            <a:r>
              <a:rPr lang="en-US" sz="1400"/>
              <a:t>Unwin. N. et al. Diabetic Med. 19: 708-23, 2002</a:t>
            </a:r>
          </a:p>
        </p:txBody>
      </p:sp>
    </p:spTree>
    <p:extLst>
      <p:ext uri="{BB962C8B-B14F-4D97-AF65-F5344CB8AC3E}">
        <p14:creationId xmlns:p14="http://schemas.microsoft.com/office/powerpoint/2010/main" val="46077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954358" y="428095"/>
            <a:ext cx="10709321" cy="1143000"/>
          </a:xfrm>
        </p:spPr>
        <p:txBody>
          <a:bodyPr>
            <a:normAutofit fontScale="90000"/>
          </a:bodyPr>
          <a:lstStyle/>
          <a:p>
            <a:r>
              <a:rPr lang="vi-VN">
                <a:latin typeface="Arial" charset="0"/>
              </a:rPr>
              <a:t>Các can thiệp để giảm nguy cơ liên quan đến tiền </a:t>
            </a:r>
            <a:r>
              <a:rPr lang="en-US">
                <a:latin typeface="Arial" charset="0"/>
              </a:rPr>
              <a:t>đái tháo</a:t>
            </a:r>
            <a:r>
              <a:rPr lang="vi-VN">
                <a:latin typeface="Arial" charset="0"/>
              </a:rPr>
              <a:t> đường</a:t>
            </a:r>
            <a:endParaRPr lang="en-US" dirty="0">
              <a:latin typeface="Arial" charset="0"/>
            </a:endParaRPr>
          </a:p>
        </p:txBody>
      </p:sp>
      <p:sp>
        <p:nvSpPr>
          <p:cNvPr id="96258" name="Content Placeholder 2"/>
          <p:cNvSpPr>
            <a:spLocks noGrp="1"/>
          </p:cNvSpPr>
          <p:nvPr>
            <p:ph idx="1"/>
          </p:nvPr>
        </p:nvSpPr>
        <p:spPr>
          <a:xfrm>
            <a:off x="1107440" y="2357120"/>
            <a:ext cx="10180320" cy="3946208"/>
          </a:xfrm>
        </p:spPr>
        <p:txBody>
          <a:bodyPr/>
          <a:lstStyle/>
          <a:p>
            <a:r>
              <a:rPr lang="en-US">
                <a:latin typeface="Arial" charset="0"/>
              </a:rPr>
              <a:t>Điều trị thay đổi</a:t>
            </a:r>
            <a:r>
              <a:rPr lang="vi-VN">
                <a:latin typeface="Arial" charset="0"/>
              </a:rPr>
              <a:t> lối sống là nền tảng của </a:t>
            </a:r>
            <a:r>
              <a:rPr lang="en-US">
                <a:latin typeface="Arial" charset="0"/>
              </a:rPr>
              <a:t>việc </a:t>
            </a:r>
            <a:r>
              <a:rPr lang="vi-VN">
                <a:latin typeface="Arial" charset="0"/>
              </a:rPr>
              <a:t>phòng ngừa</a:t>
            </a:r>
            <a:endParaRPr lang="en-US">
              <a:latin typeface="Arial" charset="0"/>
            </a:endParaRPr>
          </a:p>
          <a:p>
            <a:pPr lvl="1"/>
            <a:r>
              <a:rPr lang="vi-VN">
                <a:latin typeface="Arial" charset="0"/>
              </a:rPr>
              <a:t>Liệu pháp </a:t>
            </a:r>
            <a:r>
              <a:rPr lang="en-US">
                <a:latin typeface="Arial" charset="0"/>
              </a:rPr>
              <a:t>can thiệp điều trị (thuốc, phẫu thuật) nhằm</a:t>
            </a:r>
            <a:r>
              <a:rPr lang="vi-VN">
                <a:latin typeface="Arial" charset="0"/>
              </a:rPr>
              <a:t> mục tiêu </a:t>
            </a:r>
            <a:r>
              <a:rPr lang="en-US">
                <a:latin typeface="Arial" charset="0"/>
              </a:rPr>
              <a:t>kiểm soát đường huyết</a:t>
            </a:r>
            <a:r>
              <a:rPr lang="vi-VN">
                <a:latin typeface="Arial" charset="0"/>
              </a:rPr>
              <a:t> có thể được xem xét ở những bệnh nhân có nguy cơ cao sau khi phân tích nguy cơ-lợi ích cá nhân</a:t>
            </a:r>
            <a:endParaRPr lang="en-US" dirty="0">
              <a:latin typeface="Arial" charset="0"/>
            </a:endParaRPr>
          </a:p>
        </p:txBody>
      </p:sp>
      <p:sp>
        <p:nvSpPr>
          <p:cNvPr id="2" name="Slide Number Placeholder 1"/>
          <p:cNvSpPr>
            <a:spLocks noGrp="1"/>
          </p:cNvSpPr>
          <p:nvPr>
            <p:ph type="sldNum" sz="quarter" idx="4"/>
          </p:nvPr>
        </p:nvSpPr>
        <p:spPr>
          <a:xfrm>
            <a:off x="10145214" y="630332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11</a:t>
            </a:fld>
            <a:endParaRPr lang="en-US" dirty="0">
              <a:solidFill>
                <a:prstClr val="black">
                  <a:lumMod val="50000"/>
                  <a:lumOff val="50000"/>
                </a:prstClr>
              </a:solidFill>
            </a:endParaRPr>
          </a:p>
        </p:txBody>
      </p:sp>
    </p:spTree>
    <p:extLst>
      <p:ext uri="{BB962C8B-B14F-4D97-AF65-F5344CB8AC3E}">
        <p14:creationId xmlns:p14="http://schemas.microsoft.com/office/powerpoint/2010/main" val="318942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838200" y="365125"/>
            <a:ext cx="10799618" cy="1325563"/>
          </a:xfrm>
        </p:spPr>
        <p:txBody>
          <a:bodyPr/>
          <a:lstStyle/>
          <a:p>
            <a:r>
              <a:rPr lang="en-US"/>
              <a:t>Can thiệp thay đổi lối sống ở người Tiền ĐTĐ</a:t>
            </a:r>
            <a:endParaRPr lang="en-US" dirty="0"/>
          </a:p>
        </p:txBody>
      </p:sp>
      <p:sp>
        <p:nvSpPr>
          <p:cNvPr id="8" name="Content Placeholder 7"/>
          <p:cNvSpPr>
            <a:spLocks noGrp="1"/>
          </p:cNvSpPr>
          <p:nvPr>
            <p:ph idx="1"/>
          </p:nvPr>
        </p:nvSpPr>
        <p:spPr/>
        <p:txBody>
          <a:bodyPr>
            <a:normAutofit/>
          </a:bodyPr>
          <a:lstStyle/>
          <a:p>
            <a:pPr lvl="0"/>
            <a:r>
              <a:rPr lang="vi-VN"/>
              <a:t>Những người tiền </a:t>
            </a:r>
            <a:r>
              <a:rPr lang="en-US"/>
              <a:t>ĐTĐ</a:t>
            </a:r>
            <a:r>
              <a:rPr lang="vi-VN"/>
              <a:t> nên giảm cân từ 5% đến 10%, duy trì lâu dài ở mức này</a:t>
            </a:r>
            <a:endParaRPr lang="en-US"/>
          </a:p>
          <a:p>
            <a:pPr lvl="1"/>
            <a:r>
              <a:rPr lang="vi-VN"/>
              <a:t>Nên thực hiện một chương trình hoạt động thể chất cường độ vừa phải thường xuyên trong 30-60 phút mỗi ngày, ít nhất 5 ngày một tuần
Nên sử dụng chế độ ăn kiêng bao gồm hạn chế calo, tăng lượng chất xơ và (trong một số trường hợp) hạn chế lượng carbohydrate</a:t>
            </a:r>
            <a:endParaRPr lang="en-US" dirty="0"/>
          </a:p>
        </p:txBody>
      </p:sp>
      <p:sp>
        <p:nvSpPr>
          <p:cNvPr id="97283" name="TextBox 4"/>
          <p:cNvSpPr txBox="1">
            <a:spLocks noChangeArrowheads="1"/>
          </p:cNvSpPr>
          <p:nvPr/>
        </p:nvSpPr>
        <p:spPr bwMode="auto">
          <a:xfrm>
            <a:off x="172266" y="6368990"/>
            <a:ext cx="2957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000" dirty="0">
                <a:solidFill>
                  <a:prstClr val="black"/>
                </a:solidFill>
              </a:rPr>
              <a:t>Garber AJ, et al. </a:t>
            </a:r>
            <a:r>
              <a:rPr lang="de-DE" sz="1000" i="1" dirty="0">
                <a:solidFill>
                  <a:prstClr val="black"/>
                </a:solidFill>
              </a:rPr>
              <a:t>Endocr Pract</a:t>
            </a:r>
            <a:r>
              <a:rPr lang="de-DE" sz="1000" dirty="0">
                <a:solidFill>
                  <a:prstClr val="black"/>
                </a:solidFill>
              </a:rPr>
              <a:t>. 2008;14:933-946.</a:t>
            </a:r>
          </a:p>
          <a:p>
            <a:pPr eaLnBrk="1" fontAlgn="base" hangingPunct="1">
              <a:spcBef>
                <a:spcPct val="0"/>
              </a:spcBef>
              <a:spcAft>
                <a:spcPct val="0"/>
              </a:spcAft>
            </a:pPr>
            <a:r>
              <a:rPr lang="en-US" sz="1000" dirty="0">
                <a:solidFill>
                  <a:prstClr val="black"/>
                </a:solidFill>
                <a:latin typeface="Arial" panose="020B0604020202020204" pitchFamily="34" charset="0"/>
                <a:cs typeface="Arial" panose="020B0604020202020204" pitchFamily="34" charset="0"/>
              </a:rPr>
              <a:t>Garber AL, et al. </a:t>
            </a:r>
            <a:r>
              <a:rPr lang="en-US" sz="1000" i="1" dirty="0" err="1">
                <a:solidFill>
                  <a:prstClr val="black"/>
                </a:solidFill>
                <a:latin typeface="Arial" panose="020B0604020202020204" pitchFamily="34" charset="0"/>
                <a:cs typeface="Arial" panose="020B0604020202020204" pitchFamily="34" charset="0"/>
              </a:rPr>
              <a:t>Endocr</a:t>
            </a:r>
            <a:r>
              <a:rPr lang="en-US" sz="1000" i="1" dirty="0">
                <a:solidFill>
                  <a:prstClr val="black"/>
                </a:solidFill>
                <a:latin typeface="Arial" panose="020B0604020202020204" pitchFamily="34" charset="0"/>
                <a:cs typeface="Arial" panose="020B0604020202020204" pitchFamily="34" charset="0"/>
              </a:rPr>
              <a:t> </a:t>
            </a:r>
            <a:r>
              <a:rPr lang="en-US" sz="1000" i="1" dirty="0" err="1">
                <a:solidFill>
                  <a:prstClr val="black"/>
                </a:solidFill>
                <a:latin typeface="Arial" panose="020B0604020202020204" pitchFamily="34" charset="0"/>
                <a:cs typeface="Arial" panose="020B0604020202020204" pitchFamily="34" charset="0"/>
              </a:rPr>
              <a:t>Pract</a:t>
            </a:r>
            <a:r>
              <a:rPr lang="en-US" sz="1000" dirty="0">
                <a:solidFill>
                  <a:prstClr val="black"/>
                </a:solidFill>
                <a:latin typeface="Arial" panose="020B0604020202020204" pitchFamily="34" charset="0"/>
                <a:cs typeface="Arial" panose="020B0604020202020204" pitchFamily="34" charset="0"/>
              </a:rPr>
              <a:t>. 2017;23:207-238.</a:t>
            </a:r>
          </a:p>
        </p:txBody>
      </p:sp>
      <p:sp>
        <p:nvSpPr>
          <p:cNvPr id="11" name="Slide Number Placeholder 10"/>
          <p:cNvSpPr>
            <a:spLocks noGrp="1"/>
          </p:cNvSpPr>
          <p:nvPr>
            <p:ph type="sldNum" sz="quarter" idx="4"/>
          </p:nvPr>
        </p:nvSpPr>
        <p:spPr>
          <a:xfrm>
            <a:off x="10114734" y="63119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12</a:t>
            </a:fld>
            <a:endParaRPr lang="en-US" dirty="0">
              <a:solidFill>
                <a:prstClr val="black">
                  <a:lumMod val="50000"/>
                  <a:lumOff val="50000"/>
                </a:prstClr>
              </a:solidFill>
            </a:endParaRPr>
          </a:p>
        </p:txBody>
      </p:sp>
    </p:spTree>
    <p:extLst>
      <p:ext uri="{BB962C8B-B14F-4D97-AF65-F5344CB8AC3E}">
        <p14:creationId xmlns:p14="http://schemas.microsoft.com/office/powerpoint/2010/main" val="99645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4921226"/>
              </p:ext>
            </p:extLst>
          </p:nvPr>
        </p:nvGraphicFramePr>
        <p:xfrm>
          <a:off x="924560" y="2082800"/>
          <a:ext cx="10515599" cy="3731961"/>
        </p:xfrm>
        <a:graphic>
          <a:graphicData uri="http://schemas.openxmlformats.org/drawingml/2006/table">
            <a:tbl>
              <a:tblPr firstRow="1" bandRow="1">
                <a:tableStyleId>{93296810-A885-4BE3-A3E7-6D5BEEA58F35}</a:tableStyleId>
              </a:tblPr>
              <a:tblGrid>
                <a:gridCol w="1889760">
                  <a:extLst>
                    <a:ext uri="{9D8B030D-6E8A-4147-A177-3AD203B41FA5}">
                      <a16:colId xmlns:a16="http://schemas.microsoft.com/office/drawing/2014/main" val="20000"/>
                    </a:ext>
                  </a:extLst>
                </a:gridCol>
                <a:gridCol w="1446940">
                  <a:extLst>
                    <a:ext uri="{9D8B030D-6E8A-4147-A177-3AD203B41FA5}">
                      <a16:colId xmlns:a16="http://schemas.microsoft.com/office/drawing/2014/main" val="20001"/>
                    </a:ext>
                  </a:extLst>
                </a:gridCol>
                <a:gridCol w="1301476">
                  <a:extLst>
                    <a:ext uri="{9D8B030D-6E8A-4147-A177-3AD203B41FA5}">
                      <a16:colId xmlns:a16="http://schemas.microsoft.com/office/drawing/2014/main" val="20002"/>
                    </a:ext>
                  </a:extLst>
                </a:gridCol>
                <a:gridCol w="1546059">
                  <a:extLst>
                    <a:ext uri="{9D8B030D-6E8A-4147-A177-3AD203B41FA5}">
                      <a16:colId xmlns:a16="http://schemas.microsoft.com/office/drawing/2014/main" val="20003"/>
                    </a:ext>
                  </a:extLst>
                </a:gridCol>
                <a:gridCol w="1610767">
                  <a:extLst>
                    <a:ext uri="{9D8B030D-6E8A-4147-A177-3AD203B41FA5}">
                      <a16:colId xmlns:a16="http://schemas.microsoft.com/office/drawing/2014/main" val="20004"/>
                    </a:ext>
                  </a:extLst>
                </a:gridCol>
                <a:gridCol w="1174538">
                  <a:extLst>
                    <a:ext uri="{9D8B030D-6E8A-4147-A177-3AD203B41FA5}">
                      <a16:colId xmlns:a16="http://schemas.microsoft.com/office/drawing/2014/main" val="20005"/>
                    </a:ext>
                  </a:extLst>
                </a:gridCol>
                <a:gridCol w="1546059">
                  <a:extLst>
                    <a:ext uri="{9D8B030D-6E8A-4147-A177-3AD203B41FA5}">
                      <a16:colId xmlns:a16="http://schemas.microsoft.com/office/drawing/2014/main" val="20006"/>
                    </a:ext>
                  </a:extLst>
                </a:gridCol>
              </a:tblGrid>
              <a:tr h="918566">
                <a:tc>
                  <a:txBody>
                    <a:bodyPr/>
                    <a:lstStyle/>
                    <a:p>
                      <a:pPr algn="ctr"/>
                      <a:r>
                        <a:rPr lang="sv-SE" sz="2000" dirty="0" err="1">
                          <a:effectLst/>
                        </a:rPr>
                        <a:t>Study</a:t>
                      </a:r>
                      <a:endParaRPr lang="en-US" sz="2000" dirty="0">
                        <a:effectLst/>
                      </a:endParaRPr>
                    </a:p>
                  </a:txBody>
                  <a:tcPr anchor="b"/>
                </a:tc>
                <a:tc>
                  <a:txBody>
                    <a:bodyPr/>
                    <a:lstStyle/>
                    <a:p>
                      <a:pPr algn="ctr"/>
                      <a:r>
                        <a:rPr lang="en-US" sz="2000" dirty="0">
                          <a:effectLst/>
                        </a:rPr>
                        <a:t>Country</a:t>
                      </a:r>
                    </a:p>
                  </a:txBody>
                  <a:tcPr anchor="b"/>
                </a:tc>
                <a:tc>
                  <a:txBody>
                    <a:bodyPr/>
                    <a:lstStyle/>
                    <a:p>
                      <a:pPr algn="ctr"/>
                      <a:r>
                        <a:rPr lang="sv-SE" sz="2000" dirty="0">
                          <a:effectLst/>
                        </a:rPr>
                        <a:t>N</a:t>
                      </a:r>
                      <a:endParaRPr lang="en-US" sz="2000" dirty="0">
                        <a:effectLst/>
                      </a:endParaRPr>
                    </a:p>
                  </a:txBody>
                  <a:tcPr anchor="b"/>
                </a:tc>
                <a:tc>
                  <a:txBody>
                    <a:bodyPr/>
                    <a:lstStyle/>
                    <a:p>
                      <a:pPr algn="ctr"/>
                      <a:r>
                        <a:rPr lang="sv-SE" sz="2000" dirty="0">
                          <a:effectLst/>
                        </a:rPr>
                        <a:t>Baseline</a:t>
                      </a:r>
                      <a:r>
                        <a:rPr lang="sv-SE" sz="2000" baseline="0" dirty="0">
                          <a:effectLst/>
                        </a:rPr>
                        <a:t> </a:t>
                      </a:r>
                      <a:r>
                        <a:rPr lang="sv-SE" sz="2000" dirty="0">
                          <a:effectLst/>
                        </a:rPr>
                        <a:t>BMI</a:t>
                      </a:r>
                    </a:p>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effectLst/>
                        </a:rPr>
                        <a:t>(kg/m</a:t>
                      </a:r>
                      <a:r>
                        <a:rPr lang="sv-SE" sz="2000" baseline="30000" dirty="0">
                          <a:effectLst/>
                        </a:rPr>
                        <a:t>2</a:t>
                      </a:r>
                      <a:r>
                        <a:rPr lang="sv-SE" sz="2000" baseline="0" dirty="0">
                          <a:effectLst/>
                        </a:rPr>
                        <a:t>)</a:t>
                      </a:r>
                      <a:endParaRPr lang="sv-SE" sz="2000" baseline="0" dirty="0">
                        <a:solidFill>
                          <a:schemeClr val="bg1"/>
                        </a:solidFill>
                        <a:effectLst/>
                        <a:latin typeface="+mn-lt"/>
                        <a:ea typeface="+mn-ea"/>
                        <a:cs typeface="+mn-cs"/>
                      </a:endParaRPr>
                    </a:p>
                  </a:txBody>
                  <a:tcPr anchor="b"/>
                </a:tc>
                <a:tc>
                  <a:txBody>
                    <a:bodyPr/>
                    <a:lstStyle/>
                    <a:p>
                      <a:pPr algn="ctr"/>
                      <a:r>
                        <a:rPr lang="sv-SE" sz="2000" dirty="0">
                          <a:effectLst/>
                        </a:rPr>
                        <a:t>Intervention</a:t>
                      </a:r>
                      <a:r>
                        <a:rPr lang="sv-SE" sz="2000" baseline="0" dirty="0">
                          <a:effectLst/>
                        </a:rPr>
                        <a:t> period</a:t>
                      </a:r>
                      <a:endParaRPr lang="sv-SE" sz="20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effectLst/>
                        </a:rPr>
                        <a:t>(years)</a:t>
                      </a:r>
                      <a:endParaRPr lang="en-US" sz="2000" dirty="0">
                        <a:effectLst/>
                      </a:endParaRPr>
                    </a:p>
                  </a:txBody>
                  <a:tcPr anchor="b"/>
                </a:tc>
                <a:tc>
                  <a:txBody>
                    <a:bodyPr/>
                    <a:lstStyle/>
                    <a:p>
                      <a:pPr algn="ctr"/>
                      <a:r>
                        <a:rPr lang="sv-SE" sz="2000" dirty="0">
                          <a:effectLst/>
                        </a:rPr>
                        <a:t>RRR</a:t>
                      </a:r>
                    </a:p>
                    <a:p>
                      <a:pPr algn="ctr"/>
                      <a:r>
                        <a:rPr lang="sv-SE" sz="2000" dirty="0">
                          <a:effectLst/>
                        </a:rPr>
                        <a:t>(%)</a:t>
                      </a:r>
                      <a:endParaRPr lang="sv-SE" sz="2000" dirty="0">
                        <a:solidFill>
                          <a:schemeClr val="bg1"/>
                        </a:solidFill>
                        <a:effectLst/>
                        <a:latin typeface="+mn-lt"/>
                        <a:ea typeface="+mn-ea"/>
                        <a:cs typeface="+mn-cs"/>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effectLst/>
                        </a:rPr>
                        <a:t>NNT</a:t>
                      </a:r>
                      <a:r>
                        <a:rPr lang="sv-SE" sz="2000" dirty="0">
                          <a:effectLst>
                            <a:outerShdw blurRad="38100" dist="38100" dir="2700000" algn="tl">
                              <a:srgbClr val="000000"/>
                            </a:outerShdw>
                          </a:effectLst>
                        </a:rPr>
                        <a:t> </a:t>
                      </a:r>
                      <a:endParaRPr lang="sv-SE" sz="2000" dirty="0">
                        <a:solidFill>
                          <a:schemeClr val="bg1"/>
                        </a:solidFill>
                        <a:effectLst>
                          <a:outerShdw blurRad="38100" dist="38100" dir="2700000" algn="tl">
                            <a:srgbClr val="000000"/>
                          </a:outerShdw>
                        </a:effectLst>
                        <a:latin typeface="+mn-lt"/>
                        <a:ea typeface="+mn-ea"/>
                        <a:cs typeface="+mn-cs"/>
                      </a:endParaRPr>
                    </a:p>
                  </a:txBody>
                  <a:tcPr anchor="b"/>
                </a:tc>
                <a:extLst>
                  <a:ext uri="{0D108BD9-81ED-4DB2-BD59-A6C34878D82A}">
                    <a16:rowId xmlns:a16="http://schemas.microsoft.com/office/drawing/2014/main" val="10000"/>
                  </a:ext>
                </a:extLst>
              </a:tr>
              <a:tr h="853547">
                <a:tc>
                  <a:txBody>
                    <a:bodyPr/>
                    <a:lstStyle/>
                    <a:p>
                      <a:pPr algn="ctr"/>
                      <a:r>
                        <a:rPr lang="en-US" sz="2000" dirty="0"/>
                        <a:t>Diabetes Prevention Program</a:t>
                      </a:r>
                      <a:endParaRPr lang="en-US" sz="2000" b="1" dirty="0">
                        <a:solidFill>
                          <a:srgbClr val="000000"/>
                        </a:solidFill>
                      </a:endParaRPr>
                    </a:p>
                  </a:txBody>
                  <a:tcPr anchor="ctr"/>
                </a:tc>
                <a:tc>
                  <a:txBody>
                    <a:bodyPr/>
                    <a:lstStyle/>
                    <a:p>
                      <a:pPr algn="ctr"/>
                      <a:r>
                        <a:rPr lang="en-US" sz="2000" dirty="0"/>
                        <a:t>USA</a:t>
                      </a:r>
                      <a:endParaRPr lang="en-US" sz="2000" dirty="0">
                        <a:solidFill>
                          <a:srgbClr val="000000"/>
                        </a:solidFill>
                      </a:endParaRPr>
                    </a:p>
                  </a:txBody>
                  <a:tcPr anchor="ctr"/>
                </a:tc>
                <a:tc>
                  <a:txBody>
                    <a:bodyPr/>
                    <a:lstStyle/>
                    <a:p>
                      <a:pPr algn="ctr"/>
                      <a:r>
                        <a:rPr lang="sv-SE" sz="2000" dirty="0"/>
                        <a:t>3234</a:t>
                      </a:r>
                      <a:endParaRPr lang="en-US" sz="2000" dirty="0">
                        <a:solidFill>
                          <a:srgbClr val="000000"/>
                        </a:solidFill>
                      </a:endParaRPr>
                    </a:p>
                  </a:txBody>
                  <a:tcPr anchor="ctr"/>
                </a:tc>
                <a:tc>
                  <a:txBody>
                    <a:bodyPr/>
                    <a:lstStyle/>
                    <a:p>
                      <a:pPr algn="ctr"/>
                      <a:r>
                        <a:rPr lang="sv-SE" sz="2000" dirty="0"/>
                        <a:t>34.0</a:t>
                      </a:r>
                      <a:endParaRPr lang="en-US" sz="2000" dirty="0">
                        <a:solidFill>
                          <a:srgbClr val="000000"/>
                        </a:solidFill>
                      </a:endParaRPr>
                    </a:p>
                  </a:txBody>
                  <a:tcPr anchor="ctr"/>
                </a:tc>
                <a:tc>
                  <a:txBody>
                    <a:bodyPr/>
                    <a:lstStyle/>
                    <a:p>
                      <a:pPr algn="ctr"/>
                      <a:r>
                        <a:rPr lang="sv-SE" sz="2000" dirty="0"/>
                        <a:t>2.8</a:t>
                      </a:r>
                      <a:endParaRPr lang="en-US" sz="2000" dirty="0">
                        <a:solidFill>
                          <a:srgbClr val="000000"/>
                        </a:solidFill>
                      </a:endParaRPr>
                    </a:p>
                  </a:txBody>
                  <a:tcPr anchor="ctr"/>
                </a:tc>
                <a:tc>
                  <a:txBody>
                    <a:bodyPr/>
                    <a:lstStyle/>
                    <a:p>
                      <a:pPr algn="ctr"/>
                      <a:r>
                        <a:rPr lang="sv-SE" sz="2000" dirty="0"/>
                        <a:t>58</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t>21</a:t>
                      </a:r>
                      <a:endParaRPr lang="sv-SE" sz="2000" dirty="0">
                        <a:solidFill>
                          <a:srgbClr val="000000"/>
                        </a:solidFill>
                      </a:endParaRPr>
                    </a:p>
                  </a:txBody>
                  <a:tcPr anchor="ctr"/>
                </a:tc>
                <a:extLst>
                  <a:ext uri="{0D108BD9-81ED-4DB2-BD59-A6C34878D82A}">
                    <a16:rowId xmlns:a16="http://schemas.microsoft.com/office/drawing/2014/main" val="10001"/>
                  </a:ext>
                </a:extLst>
              </a:tr>
              <a:tr h="853547">
                <a:tc>
                  <a:txBody>
                    <a:bodyPr/>
                    <a:lstStyle/>
                    <a:p>
                      <a:pPr algn="ctr"/>
                      <a:r>
                        <a:rPr lang="en-US" sz="2000" baseline="0" dirty="0"/>
                        <a:t>Diabetes Prevention Study</a:t>
                      </a:r>
                      <a:endParaRPr lang="en-US" sz="2000" b="1" dirty="0">
                        <a:solidFill>
                          <a:srgbClr val="000000"/>
                        </a:solidFill>
                      </a:endParaRPr>
                    </a:p>
                  </a:txBody>
                  <a:tcPr anchor="ctr"/>
                </a:tc>
                <a:tc>
                  <a:txBody>
                    <a:bodyPr/>
                    <a:lstStyle/>
                    <a:p>
                      <a:pPr algn="ctr"/>
                      <a:r>
                        <a:rPr lang="en-US" sz="2000" dirty="0"/>
                        <a:t>Finland</a:t>
                      </a:r>
                      <a:endParaRPr lang="en-US" sz="2000" dirty="0">
                        <a:solidFill>
                          <a:srgbClr val="000000"/>
                        </a:solidFill>
                      </a:endParaRPr>
                    </a:p>
                  </a:txBody>
                  <a:tcPr anchor="ctr"/>
                </a:tc>
                <a:tc>
                  <a:txBody>
                    <a:bodyPr/>
                    <a:lstStyle/>
                    <a:p>
                      <a:pPr algn="ctr"/>
                      <a:r>
                        <a:rPr lang="en-US" sz="2000" dirty="0"/>
                        <a:t>523</a:t>
                      </a:r>
                      <a:endParaRPr lang="en-US" sz="2000" dirty="0">
                        <a:solidFill>
                          <a:srgbClr val="000000"/>
                        </a:solidFill>
                      </a:endParaRPr>
                    </a:p>
                  </a:txBody>
                  <a:tcPr anchor="ctr"/>
                </a:tc>
                <a:tc>
                  <a:txBody>
                    <a:bodyPr/>
                    <a:lstStyle/>
                    <a:p>
                      <a:pPr algn="ctr"/>
                      <a:r>
                        <a:rPr lang="en-US" sz="2000" dirty="0"/>
                        <a:t>31</a:t>
                      </a:r>
                      <a:endParaRPr lang="en-US" sz="2000" dirty="0">
                        <a:solidFill>
                          <a:srgbClr val="000000"/>
                        </a:solidFill>
                      </a:endParaRPr>
                    </a:p>
                  </a:txBody>
                  <a:tcPr anchor="ctr"/>
                </a:tc>
                <a:tc>
                  <a:txBody>
                    <a:bodyPr/>
                    <a:lstStyle/>
                    <a:p>
                      <a:pPr algn="ctr"/>
                      <a:r>
                        <a:rPr lang="en-US" sz="2000" dirty="0"/>
                        <a:t>4</a:t>
                      </a:r>
                      <a:endParaRPr lang="en-US" sz="2000" dirty="0">
                        <a:solidFill>
                          <a:srgbClr val="000000"/>
                        </a:solidFill>
                      </a:endParaRPr>
                    </a:p>
                  </a:txBody>
                  <a:tcPr anchor="ctr"/>
                </a:tc>
                <a:tc>
                  <a:txBody>
                    <a:bodyPr/>
                    <a:lstStyle/>
                    <a:p>
                      <a:pPr algn="ctr"/>
                      <a:r>
                        <a:rPr lang="en-US" sz="2000" dirty="0"/>
                        <a:t>39</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t>22</a:t>
                      </a:r>
                      <a:endParaRPr lang="sv-SE" sz="2000" dirty="0">
                        <a:solidFill>
                          <a:srgbClr val="000000"/>
                        </a:solidFill>
                      </a:endParaRPr>
                    </a:p>
                  </a:txBody>
                  <a:tcPr anchor="ctr"/>
                </a:tc>
                <a:extLst>
                  <a:ext uri="{0D108BD9-81ED-4DB2-BD59-A6C34878D82A}">
                    <a16:rowId xmlns:a16="http://schemas.microsoft.com/office/drawing/2014/main" val="10002"/>
                  </a:ext>
                </a:extLst>
              </a:tr>
              <a:tr h="714441">
                <a:tc>
                  <a:txBody>
                    <a:bodyPr/>
                    <a:lstStyle/>
                    <a:p>
                      <a:pPr algn="ctr"/>
                      <a:r>
                        <a:rPr lang="sv-SE" sz="2000" dirty="0"/>
                        <a:t>Da Qing</a:t>
                      </a:r>
                      <a:endParaRPr lang="en-US" sz="2000" b="1" dirty="0">
                        <a:solidFill>
                          <a:srgbClr val="000000"/>
                        </a:solidFill>
                      </a:endParaRPr>
                    </a:p>
                  </a:txBody>
                  <a:tcPr anchor="ctr"/>
                </a:tc>
                <a:tc>
                  <a:txBody>
                    <a:bodyPr/>
                    <a:lstStyle/>
                    <a:p>
                      <a:pPr algn="ctr"/>
                      <a:r>
                        <a:rPr lang="en-US" sz="2000" dirty="0"/>
                        <a:t>China</a:t>
                      </a:r>
                      <a:endParaRPr lang="en-US" sz="2000" dirty="0">
                        <a:solidFill>
                          <a:srgbClr val="000000"/>
                        </a:solidFill>
                      </a:endParaRPr>
                    </a:p>
                  </a:txBody>
                  <a:tcPr anchor="ctr"/>
                </a:tc>
                <a:tc>
                  <a:txBody>
                    <a:bodyPr/>
                    <a:lstStyle/>
                    <a:p>
                      <a:pPr algn="ctr"/>
                      <a:r>
                        <a:rPr lang="sv-SE" sz="2000" dirty="0"/>
                        <a:t>577</a:t>
                      </a:r>
                      <a:endParaRPr lang="en-US" sz="2000" dirty="0">
                        <a:solidFill>
                          <a:srgbClr val="000000"/>
                        </a:solidFill>
                      </a:endParaRPr>
                    </a:p>
                  </a:txBody>
                  <a:tcPr anchor="ctr"/>
                </a:tc>
                <a:tc>
                  <a:txBody>
                    <a:bodyPr/>
                    <a:lstStyle/>
                    <a:p>
                      <a:pPr algn="ctr"/>
                      <a:r>
                        <a:rPr lang="sv-SE" sz="2000" dirty="0"/>
                        <a:t>25.8</a:t>
                      </a:r>
                      <a:endParaRPr lang="en-US" sz="2000" dirty="0">
                        <a:solidFill>
                          <a:srgbClr val="000000"/>
                        </a:solidFill>
                      </a:endParaRPr>
                    </a:p>
                  </a:txBody>
                  <a:tcPr anchor="ctr"/>
                </a:tc>
                <a:tc>
                  <a:txBody>
                    <a:bodyPr/>
                    <a:lstStyle/>
                    <a:p>
                      <a:pPr algn="ctr"/>
                      <a:r>
                        <a:rPr lang="sv-SE" sz="2000" dirty="0"/>
                        <a:t>6</a:t>
                      </a:r>
                      <a:endParaRPr lang="en-US" sz="2000" dirty="0">
                        <a:solidFill>
                          <a:srgbClr val="000000"/>
                        </a:solidFill>
                      </a:endParaRPr>
                    </a:p>
                  </a:txBody>
                  <a:tcPr anchor="ctr"/>
                </a:tc>
                <a:tc>
                  <a:txBody>
                    <a:bodyPr/>
                    <a:lstStyle/>
                    <a:p>
                      <a:pPr algn="ctr"/>
                      <a:r>
                        <a:rPr lang="sv-SE" sz="2000" dirty="0"/>
                        <a:t>51</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t>30</a:t>
                      </a:r>
                      <a:endParaRPr lang="sv-SE" sz="2000" dirty="0">
                        <a:solidFill>
                          <a:srgbClr val="000000"/>
                        </a:solidFill>
                      </a:endParaRPr>
                    </a:p>
                  </a:txBody>
                  <a:tcPr anchor="ctr"/>
                </a:tc>
                <a:extLst>
                  <a:ext uri="{0D108BD9-81ED-4DB2-BD59-A6C34878D82A}">
                    <a16:rowId xmlns:a16="http://schemas.microsoft.com/office/drawing/2014/main" val="10003"/>
                  </a:ext>
                </a:extLst>
              </a:tr>
            </a:tbl>
          </a:graphicData>
        </a:graphic>
      </p:graphicFrame>
      <p:sp>
        <p:nvSpPr>
          <p:cNvPr id="104452" name="TextBox 3"/>
          <p:cNvSpPr txBox="1">
            <a:spLocks noChangeArrowheads="1"/>
          </p:cNvSpPr>
          <p:nvPr/>
        </p:nvSpPr>
        <p:spPr bwMode="auto">
          <a:xfrm>
            <a:off x="262255" y="6169591"/>
            <a:ext cx="718066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pPr>
            <a:r>
              <a:rPr lang="en-US" sz="1000" dirty="0">
                <a:solidFill>
                  <a:prstClr val="black"/>
                </a:solidFill>
              </a:rPr>
              <a:t>NNT, number needed to treat; RRR, relative risk reduction; T2D, type 2 diabetes.</a:t>
            </a:r>
          </a:p>
          <a:p>
            <a:pPr eaLnBrk="1" hangingPunct="1">
              <a:spcBef>
                <a:spcPts val="600"/>
              </a:spcBef>
            </a:pPr>
            <a:r>
              <a:rPr lang="en-US" sz="1000" dirty="0">
                <a:solidFill>
                  <a:prstClr val="black"/>
                </a:solidFill>
              </a:rPr>
              <a:t>DPP Research Group. </a:t>
            </a:r>
            <a:r>
              <a:rPr lang="en-US" sz="1000" i="1" dirty="0">
                <a:solidFill>
                  <a:prstClr val="black"/>
                </a:solidFill>
              </a:rPr>
              <a:t>N Engl J Med</a:t>
            </a:r>
            <a:r>
              <a:rPr lang="en-US" sz="1000" dirty="0">
                <a:solidFill>
                  <a:prstClr val="black"/>
                </a:solidFill>
              </a:rPr>
              <a:t>. 2002;346:393-403. Eriksson J, et al. </a:t>
            </a:r>
            <a:r>
              <a:rPr lang="en-US" sz="1000" i="1" dirty="0">
                <a:solidFill>
                  <a:prstClr val="black"/>
                </a:solidFill>
              </a:rPr>
              <a:t>Diabetologia</a:t>
            </a:r>
            <a:r>
              <a:rPr lang="en-US" sz="1000" dirty="0">
                <a:solidFill>
                  <a:prstClr val="black"/>
                </a:solidFill>
              </a:rPr>
              <a:t>. 1999;42:793-801.</a:t>
            </a:r>
            <a:br>
              <a:rPr lang="en-US" sz="1000" dirty="0">
                <a:solidFill>
                  <a:prstClr val="black"/>
                </a:solidFill>
              </a:rPr>
            </a:br>
            <a:r>
              <a:rPr lang="en-US" sz="1000" dirty="0">
                <a:solidFill>
                  <a:prstClr val="black"/>
                </a:solidFill>
                <a:latin typeface="Arial"/>
              </a:rPr>
              <a:t>Li G, et al. </a:t>
            </a:r>
            <a:r>
              <a:rPr lang="en-US" sz="1000" i="1" dirty="0">
                <a:solidFill>
                  <a:prstClr val="black"/>
                </a:solidFill>
                <a:latin typeface="Arial"/>
              </a:rPr>
              <a:t>Lancet</a:t>
            </a:r>
            <a:r>
              <a:rPr lang="en-US" sz="1000" dirty="0">
                <a:solidFill>
                  <a:prstClr val="black"/>
                </a:solidFill>
                <a:latin typeface="Arial"/>
              </a:rPr>
              <a:t>. 2008;371:1783-1789. </a:t>
            </a:r>
            <a:r>
              <a:rPr lang="da-DK" sz="1000" dirty="0">
                <a:solidFill>
                  <a:prstClr val="black"/>
                </a:solidFill>
              </a:rPr>
              <a:t>Lindstrom J, et al. </a:t>
            </a:r>
            <a:r>
              <a:rPr lang="da-DK" sz="1000" i="1" dirty="0">
                <a:solidFill>
                  <a:prstClr val="black"/>
                </a:solidFill>
              </a:rPr>
              <a:t>Lancet</a:t>
            </a:r>
            <a:r>
              <a:rPr lang="da-DK" sz="1000" dirty="0">
                <a:solidFill>
                  <a:prstClr val="black"/>
                </a:solidFill>
              </a:rPr>
              <a:t>. 2006;368:1673-1679.</a:t>
            </a:r>
          </a:p>
        </p:txBody>
      </p:sp>
      <p:sp>
        <p:nvSpPr>
          <p:cNvPr id="3" name="Title 2"/>
          <p:cNvSpPr>
            <a:spLocks noGrp="1"/>
          </p:cNvSpPr>
          <p:nvPr>
            <p:ph type="title"/>
          </p:nvPr>
        </p:nvSpPr>
        <p:spPr>
          <a:xfrm>
            <a:off x="630337" y="314325"/>
            <a:ext cx="10515600" cy="1325563"/>
          </a:xfrm>
        </p:spPr>
        <p:txBody>
          <a:bodyPr>
            <a:normAutofit/>
          </a:bodyPr>
          <a:lstStyle/>
          <a:p>
            <a:r>
              <a:rPr lang="sv-SE" b="1">
                <a:solidFill>
                  <a:srgbClr val="990F4A"/>
                </a:solidFill>
              </a:rPr>
              <a:t>Phòng ngừa ĐTĐ típ 2: </a:t>
            </a:r>
            <a:br>
              <a:rPr lang="sv-SE" b="1">
                <a:solidFill>
                  <a:srgbClr val="990F4A"/>
                </a:solidFill>
              </a:rPr>
            </a:br>
            <a:r>
              <a:rPr lang="sv-SE" b="1">
                <a:solidFill>
                  <a:srgbClr val="990F4A"/>
                </a:solidFill>
              </a:rPr>
              <a:t>Các thử nghiệm lâm sàng thay đổi lối sống</a:t>
            </a:r>
            <a:endParaRPr lang="en-US" b="1" dirty="0">
              <a:solidFill>
                <a:srgbClr val="990F4A"/>
              </a:solidFill>
            </a:endParaRPr>
          </a:p>
        </p:txBody>
      </p:sp>
      <p:sp>
        <p:nvSpPr>
          <p:cNvPr id="5" name="Slide Number Placeholder 4"/>
          <p:cNvSpPr>
            <a:spLocks noGrp="1"/>
          </p:cNvSpPr>
          <p:nvPr>
            <p:ph type="sldNum" sz="quarter" idx="4"/>
          </p:nvPr>
        </p:nvSpPr>
        <p:spPr>
          <a:xfrm>
            <a:off x="10193437" y="6343333"/>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13</a:t>
            </a:fld>
            <a:endParaRPr lang="en-US" dirty="0">
              <a:solidFill>
                <a:prstClr val="black">
                  <a:lumMod val="50000"/>
                  <a:lumOff val="50000"/>
                </a:prstClr>
              </a:solidFill>
            </a:endParaRPr>
          </a:p>
        </p:txBody>
      </p:sp>
    </p:spTree>
    <p:extLst>
      <p:ext uri="{BB962C8B-B14F-4D97-AF65-F5344CB8AC3E}">
        <p14:creationId xmlns:p14="http://schemas.microsoft.com/office/powerpoint/2010/main" val="23616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a:hlinkClick r:id="" action="ppaction://ole?verb=0"/>
          </p:cNvPr>
          <p:cNvGraphicFramePr>
            <a:graphicFrameLocks/>
          </p:cNvGraphicFramePr>
          <p:nvPr/>
        </p:nvGraphicFramePr>
        <p:xfrm>
          <a:off x="2209801" y="2318771"/>
          <a:ext cx="7778709" cy="2989497"/>
        </p:xfrm>
        <a:graphic>
          <a:graphicData uri="http://schemas.openxmlformats.org/drawingml/2006/chart">
            <c:chart xmlns:c="http://schemas.openxmlformats.org/drawingml/2006/chart" xmlns:r="http://schemas.openxmlformats.org/officeDocument/2006/relationships" r:id="rId3"/>
          </a:graphicData>
        </a:graphic>
      </p:graphicFrame>
      <p:sp>
        <p:nvSpPr>
          <p:cNvPr id="541699" name="Rectangle 3"/>
          <p:cNvSpPr>
            <a:spLocks noGrp="1" noChangeArrowheads="1"/>
          </p:cNvSpPr>
          <p:nvPr>
            <p:ph type="title"/>
          </p:nvPr>
        </p:nvSpPr>
        <p:spPr>
          <a:xfrm>
            <a:off x="685800" y="232163"/>
            <a:ext cx="11128664" cy="1316028"/>
          </a:xfrm>
        </p:spPr>
        <p:txBody>
          <a:bodyPr>
            <a:normAutofit/>
          </a:bodyPr>
          <a:lstStyle/>
          <a:p>
            <a:r>
              <a:rPr lang="en-US" sz="3600" b="1">
                <a:solidFill>
                  <a:srgbClr val="990F4A"/>
                </a:solidFill>
              </a:rPr>
              <a:t>Can thiệp thay đổi lối sống tích cực phòng ngừa hiệu quả tiến triển từ IGT đến ĐTĐ típ 2</a:t>
            </a:r>
            <a:endParaRPr lang="en-US" sz="3600" b="1" dirty="0">
              <a:solidFill>
                <a:srgbClr val="990F4A"/>
              </a:solidFill>
            </a:endParaRPr>
          </a:p>
        </p:txBody>
      </p:sp>
      <p:sp>
        <p:nvSpPr>
          <p:cNvPr id="2" name="Slide Number Placeholder 1"/>
          <p:cNvSpPr>
            <a:spLocks noGrp="1"/>
          </p:cNvSpPr>
          <p:nvPr>
            <p:ph type="sldNum" sz="quarter" idx="4"/>
          </p:nvPr>
        </p:nvSpPr>
        <p:spPr>
          <a:xfrm>
            <a:off x="10165534" y="6343333"/>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14</a:t>
            </a:fld>
            <a:endParaRPr lang="en-US" dirty="0">
              <a:solidFill>
                <a:prstClr val="black">
                  <a:lumMod val="50000"/>
                  <a:lumOff val="50000"/>
                </a:prstClr>
              </a:solidFill>
            </a:endParaRPr>
          </a:p>
        </p:txBody>
      </p:sp>
      <p:sp>
        <p:nvSpPr>
          <p:cNvPr id="541701" name="Text Box 5"/>
          <p:cNvSpPr txBox="1">
            <a:spLocks noChangeArrowheads="1"/>
          </p:cNvSpPr>
          <p:nvPr/>
        </p:nvSpPr>
        <p:spPr bwMode="auto">
          <a:xfrm>
            <a:off x="3173091" y="5192179"/>
            <a:ext cx="2162888" cy="738664"/>
          </a:xfrm>
          <a:prstGeom prst="rect">
            <a:avLst/>
          </a:prstGeom>
          <a:noFill/>
          <a:ln w="9525">
            <a:noFill/>
            <a:miter lim="800000"/>
            <a:headEnd/>
            <a:tailEnd/>
          </a:ln>
          <a:effectLst/>
        </p:spPr>
        <p:txBody>
          <a:bodyPr wrap="square">
            <a:spAutoFit/>
          </a:bodyPr>
          <a:lstStyle/>
          <a:p>
            <a:pPr algn="ctr"/>
            <a:r>
              <a:rPr lang="en-US" sz="1400" b="1" dirty="0">
                <a:solidFill>
                  <a:prstClr val="black"/>
                </a:solidFill>
              </a:rPr>
              <a:t>Intensive lifestyle intervention*</a:t>
            </a:r>
          </a:p>
          <a:p>
            <a:pPr algn="ctr"/>
            <a:r>
              <a:rPr lang="en-US" sz="1400" b="1" dirty="0">
                <a:solidFill>
                  <a:prstClr val="black"/>
                </a:solidFill>
              </a:rPr>
              <a:t>(n=1079)</a:t>
            </a:r>
          </a:p>
        </p:txBody>
      </p:sp>
      <p:sp>
        <p:nvSpPr>
          <p:cNvPr id="541702" name="Text Box 6"/>
          <p:cNvSpPr txBox="1">
            <a:spLocks noChangeArrowheads="1"/>
          </p:cNvSpPr>
          <p:nvPr/>
        </p:nvSpPr>
        <p:spPr bwMode="auto">
          <a:xfrm rot="16200000">
            <a:off x="1068838" y="3561802"/>
            <a:ext cx="2739125" cy="566309"/>
          </a:xfrm>
          <a:prstGeom prst="rect">
            <a:avLst/>
          </a:prstGeom>
          <a:noFill/>
          <a:ln w="9525">
            <a:noFill/>
            <a:miter lim="800000"/>
            <a:headEnd/>
            <a:tailEnd/>
          </a:ln>
          <a:effectLst/>
        </p:spPr>
        <p:txBody>
          <a:bodyPr wrap="square">
            <a:spAutoFit/>
          </a:bodyPr>
          <a:lstStyle/>
          <a:p>
            <a:pPr algn="ctr">
              <a:spcBef>
                <a:spcPct val="20000"/>
              </a:spcBef>
            </a:pPr>
            <a:r>
              <a:rPr lang="en-US" sz="1400" b="1" dirty="0">
                <a:solidFill>
                  <a:prstClr val="black"/>
                </a:solidFill>
              </a:rPr>
              <a:t>Diabetes Incidence </a:t>
            </a:r>
          </a:p>
          <a:p>
            <a:pPr algn="ctr">
              <a:spcBef>
                <a:spcPct val="20000"/>
              </a:spcBef>
            </a:pPr>
            <a:r>
              <a:rPr lang="en-US" sz="1400" b="1" dirty="0">
                <a:solidFill>
                  <a:prstClr val="black"/>
                </a:solidFill>
              </a:rPr>
              <a:t>per 100 Person-Years</a:t>
            </a:r>
          </a:p>
        </p:txBody>
      </p:sp>
      <p:sp>
        <p:nvSpPr>
          <p:cNvPr id="541703" name="Text Box 7"/>
          <p:cNvSpPr txBox="1">
            <a:spLocks noChangeArrowheads="1"/>
          </p:cNvSpPr>
          <p:nvPr/>
        </p:nvSpPr>
        <p:spPr bwMode="auto">
          <a:xfrm>
            <a:off x="8063873" y="5179472"/>
            <a:ext cx="1698625" cy="523220"/>
          </a:xfrm>
          <a:prstGeom prst="rect">
            <a:avLst/>
          </a:prstGeom>
          <a:noFill/>
          <a:ln w="9525">
            <a:noFill/>
            <a:miter lim="800000"/>
            <a:headEnd/>
            <a:tailEnd/>
          </a:ln>
          <a:effectLst/>
        </p:spPr>
        <p:txBody>
          <a:bodyPr>
            <a:spAutoFit/>
          </a:bodyPr>
          <a:lstStyle/>
          <a:p>
            <a:pPr algn="ctr"/>
            <a:r>
              <a:rPr lang="en-US" sz="1400" b="1" dirty="0">
                <a:solidFill>
                  <a:prstClr val="black"/>
                </a:solidFill>
              </a:rPr>
              <a:t>Placebo</a:t>
            </a:r>
          </a:p>
          <a:p>
            <a:pPr algn="ctr"/>
            <a:r>
              <a:rPr lang="en-US" sz="1400" b="1" dirty="0">
                <a:solidFill>
                  <a:prstClr val="black"/>
                </a:solidFill>
              </a:rPr>
              <a:t>(n=1082)</a:t>
            </a:r>
          </a:p>
        </p:txBody>
      </p:sp>
      <p:sp>
        <p:nvSpPr>
          <p:cNvPr id="541704" name="Text Box 8"/>
          <p:cNvSpPr txBox="1">
            <a:spLocks noChangeArrowheads="1"/>
          </p:cNvSpPr>
          <p:nvPr/>
        </p:nvSpPr>
        <p:spPr bwMode="auto">
          <a:xfrm>
            <a:off x="5674766" y="5170980"/>
            <a:ext cx="1698625" cy="738664"/>
          </a:xfrm>
          <a:prstGeom prst="rect">
            <a:avLst/>
          </a:prstGeom>
          <a:noFill/>
          <a:ln w="9525">
            <a:noFill/>
            <a:miter lim="800000"/>
            <a:headEnd/>
            <a:tailEnd/>
          </a:ln>
          <a:effectLst/>
        </p:spPr>
        <p:txBody>
          <a:bodyPr>
            <a:spAutoFit/>
          </a:bodyPr>
          <a:lstStyle/>
          <a:p>
            <a:pPr algn="ctr"/>
            <a:r>
              <a:rPr lang="en-US" sz="1400" b="1" dirty="0">
                <a:solidFill>
                  <a:prstClr val="black"/>
                </a:solidFill>
              </a:rPr>
              <a:t>Metformin</a:t>
            </a:r>
            <a:br>
              <a:rPr lang="en-US" sz="1400" b="1" dirty="0">
                <a:solidFill>
                  <a:prstClr val="black"/>
                </a:solidFill>
              </a:rPr>
            </a:br>
            <a:r>
              <a:rPr lang="en-US" sz="1400" b="1" dirty="0">
                <a:solidFill>
                  <a:prstClr val="black"/>
                </a:solidFill>
              </a:rPr>
              <a:t>850mg BID</a:t>
            </a:r>
          </a:p>
          <a:p>
            <a:pPr algn="ctr"/>
            <a:r>
              <a:rPr lang="en-US" sz="1400" b="1" dirty="0">
                <a:solidFill>
                  <a:prstClr val="black"/>
                </a:solidFill>
              </a:rPr>
              <a:t>(n=1073)</a:t>
            </a:r>
          </a:p>
        </p:txBody>
      </p:sp>
      <p:sp>
        <p:nvSpPr>
          <p:cNvPr id="19" name="Rectangle 18"/>
          <p:cNvSpPr/>
          <p:nvPr/>
        </p:nvSpPr>
        <p:spPr>
          <a:xfrm>
            <a:off x="4448781" y="1548191"/>
            <a:ext cx="3303981" cy="677108"/>
          </a:xfrm>
          <a:prstGeom prst="rect">
            <a:avLst/>
          </a:prstGeom>
          <a:noFill/>
        </p:spPr>
        <p:txBody>
          <a:bodyPr wrap="none" rtlCol="0">
            <a:spAutoFit/>
          </a:bodyPr>
          <a:lstStyle/>
          <a:p>
            <a:pPr algn="ctr"/>
            <a:r>
              <a:rPr lang="fi-FI" sz="2000" b="1" dirty="0">
                <a:solidFill>
                  <a:srgbClr val="1F497D"/>
                </a:solidFill>
              </a:rPr>
              <a:t>Diabetes Prevention Program</a:t>
            </a:r>
          </a:p>
          <a:p>
            <a:pPr algn="ctr"/>
            <a:r>
              <a:rPr lang="fi-FI" b="1" dirty="0">
                <a:solidFill>
                  <a:srgbClr val="1F497D"/>
                </a:solidFill>
              </a:rPr>
              <a:t>(N=3234)</a:t>
            </a:r>
            <a:endParaRPr lang="en-US" b="1" dirty="0">
              <a:solidFill>
                <a:srgbClr val="1F497D"/>
              </a:solidFill>
            </a:endParaRPr>
          </a:p>
        </p:txBody>
      </p:sp>
      <p:sp>
        <p:nvSpPr>
          <p:cNvPr id="6" name="Down Arrow 5"/>
          <p:cNvSpPr/>
          <p:nvPr/>
        </p:nvSpPr>
        <p:spPr>
          <a:xfrm>
            <a:off x="6134838" y="2436382"/>
            <a:ext cx="778476" cy="64799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20" name="Down Arrow 19"/>
          <p:cNvSpPr/>
          <p:nvPr/>
        </p:nvSpPr>
        <p:spPr>
          <a:xfrm>
            <a:off x="3865297" y="2436382"/>
            <a:ext cx="778476" cy="126582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4029822" y="3264575"/>
            <a:ext cx="498855" cy="307777"/>
          </a:xfrm>
          <a:prstGeom prst="rect">
            <a:avLst/>
          </a:prstGeom>
        </p:spPr>
        <p:txBody>
          <a:bodyPr wrap="none">
            <a:spAutoFit/>
          </a:bodyPr>
          <a:lstStyle/>
          <a:p>
            <a:pPr algn="ctr"/>
            <a:r>
              <a:rPr lang="en-US" sz="1400" b="1" dirty="0">
                <a:solidFill>
                  <a:prstClr val="white"/>
                </a:solidFill>
              </a:rPr>
              <a:t>58%</a:t>
            </a:r>
            <a:endParaRPr lang="en-US" sz="1400" dirty="0">
              <a:solidFill>
                <a:prstClr val="white"/>
              </a:solidFill>
            </a:endParaRPr>
          </a:p>
        </p:txBody>
      </p:sp>
      <p:sp>
        <p:nvSpPr>
          <p:cNvPr id="22" name="Rectangle 21"/>
          <p:cNvSpPr/>
          <p:nvPr/>
        </p:nvSpPr>
        <p:spPr>
          <a:xfrm>
            <a:off x="6313468" y="2710949"/>
            <a:ext cx="498855" cy="307777"/>
          </a:xfrm>
          <a:prstGeom prst="rect">
            <a:avLst/>
          </a:prstGeom>
        </p:spPr>
        <p:txBody>
          <a:bodyPr wrap="none">
            <a:spAutoFit/>
          </a:bodyPr>
          <a:lstStyle/>
          <a:p>
            <a:pPr algn="ctr"/>
            <a:r>
              <a:rPr lang="en-US" sz="1400" b="1" dirty="0">
                <a:solidFill>
                  <a:prstClr val="white"/>
                </a:solidFill>
              </a:rPr>
              <a:t>31%</a:t>
            </a:r>
            <a:endParaRPr lang="en-US" sz="1400" dirty="0">
              <a:solidFill>
                <a:prstClr val="white"/>
              </a:solidFill>
            </a:endParaRPr>
          </a:p>
        </p:txBody>
      </p:sp>
      <p:sp>
        <p:nvSpPr>
          <p:cNvPr id="4" name="Rectangle 3"/>
          <p:cNvSpPr/>
          <p:nvPr/>
        </p:nvSpPr>
        <p:spPr>
          <a:xfrm>
            <a:off x="209850" y="6042712"/>
            <a:ext cx="75232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b">
            <a:spAutoFit/>
          </a:bodyPr>
          <a:lstStyle/>
          <a:p>
            <a:pPr>
              <a:spcBef>
                <a:spcPts val="600"/>
              </a:spcBef>
            </a:pPr>
            <a:r>
              <a:rPr lang="en-US" sz="1000" dirty="0">
                <a:solidFill>
                  <a:prstClr val="black"/>
                </a:solidFill>
                <a:cs typeface="ＭＳ Ｐゴシック" charset="0"/>
              </a:rPr>
              <a:t>*Goal: 7% reduction in baseline body weight through low-calorie, low-fat diet and ≥150 min/week moderate intensity exercise .</a:t>
            </a:r>
          </a:p>
          <a:p>
            <a:pPr>
              <a:spcBef>
                <a:spcPts val="600"/>
              </a:spcBef>
            </a:pPr>
            <a:r>
              <a:rPr lang="en-US" sz="1000" dirty="0">
                <a:solidFill>
                  <a:prstClr val="black"/>
                </a:solidFill>
                <a:cs typeface="ＭＳ Ｐゴシック" charset="0"/>
              </a:rPr>
              <a:t>IGT, impaired glucose tolerance; T2D, type 2 diabetes.</a:t>
            </a:r>
          </a:p>
          <a:p>
            <a:pPr>
              <a:spcBef>
                <a:spcPts val="600"/>
              </a:spcBef>
            </a:pPr>
            <a:r>
              <a:rPr lang="en-US" sz="1000" dirty="0">
                <a:solidFill>
                  <a:prstClr val="black"/>
                </a:solidFill>
                <a:cs typeface="ＭＳ Ｐゴシック" charset="0"/>
              </a:rPr>
              <a:t>DPP Research Group. </a:t>
            </a:r>
            <a:r>
              <a:rPr lang="en-US" sz="1000" i="1" dirty="0">
                <a:solidFill>
                  <a:prstClr val="black"/>
                </a:solidFill>
                <a:cs typeface="ＭＳ Ｐゴシック" charset="0"/>
              </a:rPr>
              <a:t>N Engl J Med</a:t>
            </a:r>
            <a:r>
              <a:rPr lang="en-US" sz="1000" dirty="0">
                <a:solidFill>
                  <a:prstClr val="black"/>
                </a:solidFill>
                <a:cs typeface="ＭＳ Ｐゴシック" charset="0"/>
              </a:rPr>
              <a:t>. 2002;346:393-403.</a:t>
            </a:r>
          </a:p>
        </p:txBody>
      </p:sp>
    </p:spTree>
    <p:extLst>
      <p:ext uri="{BB962C8B-B14F-4D97-AF65-F5344CB8AC3E}">
        <p14:creationId xmlns:p14="http://schemas.microsoft.com/office/powerpoint/2010/main" val="15194577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846755743"/>
              </p:ext>
            </p:extLst>
          </p:nvPr>
        </p:nvGraphicFramePr>
        <p:xfrm>
          <a:off x="923234" y="2436381"/>
          <a:ext cx="7269552" cy="3024619"/>
        </p:xfrm>
        <a:graphic>
          <a:graphicData uri="http://schemas.openxmlformats.org/drawingml/2006/chart">
            <c:chart xmlns:c="http://schemas.openxmlformats.org/drawingml/2006/chart" xmlns:r="http://schemas.openxmlformats.org/officeDocument/2006/relationships" r:id="rId3"/>
          </a:graphicData>
        </a:graphic>
      </p:graphicFrame>
      <p:sp>
        <p:nvSpPr>
          <p:cNvPr id="31746" name="Rectangle 2"/>
          <p:cNvSpPr>
            <a:spLocks noGrp="1" noChangeArrowheads="1"/>
          </p:cNvSpPr>
          <p:nvPr>
            <p:ph type="title"/>
          </p:nvPr>
        </p:nvSpPr>
        <p:spPr>
          <a:xfrm>
            <a:off x="472440" y="242955"/>
            <a:ext cx="11247120" cy="1085273"/>
          </a:xfrm>
        </p:spPr>
        <p:txBody>
          <a:bodyPr>
            <a:noAutofit/>
          </a:bodyPr>
          <a:lstStyle/>
          <a:p>
            <a:r>
              <a:rPr lang="en-US" sz="3200" b="1">
                <a:solidFill>
                  <a:srgbClr val="990F4A"/>
                </a:solidFill>
              </a:rPr>
              <a:t>Can thiệp thay đổi lối sống tích cực phòng ngừa ĐTĐ típ 2 có hiệu quả nhiều hơn trên dân số người cao tuổi</a:t>
            </a:r>
            <a:endParaRPr lang="en-US" sz="3200" b="1" dirty="0">
              <a:solidFill>
                <a:srgbClr val="990F4A"/>
              </a:solidFill>
            </a:endParaRPr>
          </a:p>
        </p:txBody>
      </p:sp>
      <p:sp>
        <p:nvSpPr>
          <p:cNvPr id="20" name="Text Box 6"/>
          <p:cNvSpPr txBox="1">
            <a:spLocks noChangeArrowheads="1"/>
          </p:cNvSpPr>
          <p:nvPr/>
        </p:nvSpPr>
        <p:spPr bwMode="auto">
          <a:xfrm rot="16200000">
            <a:off x="-729482" y="3561802"/>
            <a:ext cx="2739125" cy="566309"/>
          </a:xfrm>
          <a:prstGeom prst="rect">
            <a:avLst/>
          </a:prstGeom>
          <a:noFill/>
          <a:ln w="9525">
            <a:noFill/>
            <a:miter lim="800000"/>
            <a:headEnd/>
            <a:tailEnd/>
          </a:ln>
          <a:effectLst/>
        </p:spPr>
        <p:txBody>
          <a:bodyPr wrap="square">
            <a:spAutoFit/>
          </a:bodyPr>
          <a:lstStyle/>
          <a:p>
            <a:pPr algn="ctr">
              <a:spcBef>
                <a:spcPct val="20000"/>
              </a:spcBef>
            </a:pPr>
            <a:r>
              <a:rPr lang="en-US" sz="1400" b="1" dirty="0">
                <a:solidFill>
                  <a:prstClr val="black"/>
                </a:solidFill>
              </a:rPr>
              <a:t>Diabetes Incidence </a:t>
            </a:r>
          </a:p>
          <a:p>
            <a:pPr algn="ctr">
              <a:spcBef>
                <a:spcPct val="20000"/>
              </a:spcBef>
            </a:pPr>
            <a:r>
              <a:rPr lang="en-US" sz="1400" b="1" dirty="0">
                <a:solidFill>
                  <a:prstClr val="black"/>
                </a:solidFill>
              </a:rPr>
              <a:t>per 100 Person-Years</a:t>
            </a:r>
          </a:p>
        </p:txBody>
      </p:sp>
      <p:sp>
        <p:nvSpPr>
          <p:cNvPr id="23" name="Rectangle 22"/>
          <p:cNvSpPr/>
          <p:nvPr/>
        </p:nvSpPr>
        <p:spPr>
          <a:xfrm>
            <a:off x="2594908" y="1548033"/>
            <a:ext cx="3926203" cy="769441"/>
          </a:xfrm>
          <a:prstGeom prst="rect">
            <a:avLst/>
          </a:prstGeom>
          <a:noFill/>
        </p:spPr>
        <p:txBody>
          <a:bodyPr wrap="none" rtlCol="0">
            <a:spAutoFit/>
          </a:bodyPr>
          <a:lstStyle/>
          <a:p>
            <a:pPr algn="ctr"/>
            <a:r>
              <a:rPr lang="fi-FI" sz="2400" b="1" dirty="0">
                <a:solidFill>
                  <a:srgbClr val="1F497D"/>
                </a:solidFill>
              </a:rPr>
              <a:t>Diabetes Prevention Program</a:t>
            </a:r>
          </a:p>
          <a:p>
            <a:pPr algn="ctr"/>
            <a:r>
              <a:rPr lang="fi-FI" sz="2000" b="1" dirty="0">
                <a:solidFill>
                  <a:srgbClr val="1F497D"/>
                </a:solidFill>
              </a:rPr>
              <a:t>(N=3234)</a:t>
            </a:r>
            <a:endParaRPr lang="en-US" sz="2000" b="1" dirty="0">
              <a:solidFill>
                <a:srgbClr val="1F497D"/>
              </a:solidFill>
            </a:endParaRPr>
          </a:p>
        </p:txBody>
      </p:sp>
      <p:sp>
        <p:nvSpPr>
          <p:cNvPr id="29" name="Text Box 6"/>
          <p:cNvSpPr txBox="1">
            <a:spLocks noChangeArrowheads="1"/>
          </p:cNvSpPr>
          <p:nvPr/>
        </p:nvSpPr>
        <p:spPr bwMode="auto">
          <a:xfrm>
            <a:off x="2845454" y="5352997"/>
            <a:ext cx="2622719" cy="307777"/>
          </a:xfrm>
          <a:prstGeom prst="rect">
            <a:avLst/>
          </a:prstGeom>
          <a:noFill/>
          <a:ln w="9525">
            <a:noFill/>
            <a:miter lim="800000"/>
            <a:headEnd/>
            <a:tailEnd/>
          </a:ln>
          <a:effectLst/>
        </p:spPr>
        <p:txBody>
          <a:bodyPr wrap="square">
            <a:spAutoFit/>
          </a:bodyPr>
          <a:lstStyle/>
          <a:p>
            <a:pPr algn="ctr">
              <a:spcBef>
                <a:spcPct val="20000"/>
              </a:spcBef>
            </a:pPr>
            <a:r>
              <a:rPr lang="en-US" sz="1400" b="1" dirty="0">
                <a:solidFill>
                  <a:prstClr val="black"/>
                </a:solidFill>
              </a:rPr>
              <a:t>Age (years)</a:t>
            </a:r>
          </a:p>
        </p:txBody>
      </p:sp>
      <p:sp>
        <p:nvSpPr>
          <p:cNvPr id="34" name="Rectangle 33"/>
          <p:cNvSpPr/>
          <p:nvPr/>
        </p:nvSpPr>
        <p:spPr>
          <a:xfrm>
            <a:off x="376046" y="6292913"/>
            <a:ext cx="752324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b">
            <a:spAutoFit/>
          </a:bodyPr>
          <a:lstStyle/>
          <a:p>
            <a:pPr>
              <a:spcBef>
                <a:spcPts val="600"/>
              </a:spcBef>
            </a:pPr>
            <a:r>
              <a:rPr lang="en-US" sz="1000" dirty="0">
                <a:solidFill>
                  <a:prstClr val="black"/>
                </a:solidFill>
                <a:cs typeface="ＭＳ Ｐゴシック" charset="0"/>
              </a:rPr>
              <a:t>*Goal: 7% reduction in baseline body weight through low-calorie, low-fat diet and ≥150 min/week moderate intensity exercise .</a:t>
            </a:r>
          </a:p>
          <a:p>
            <a:pPr>
              <a:spcBef>
                <a:spcPts val="600"/>
              </a:spcBef>
            </a:pPr>
            <a:r>
              <a:rPr lang="en-US" sz="1000" dirty="0">
                <a:solidFill>
                  <a:prstClr val="black"/>
                </a:solidFill>
                <a:cs typeface="ＭＳ Ｐゴシック" charset="0"/>
              </a:rPr>
              <a:t>DPP Research Group. </a:t>
            </a:r>
            <a:r>
              <a:rPr lang="en-US" sz="1000" i="1" dirty="0">
                <a:solidFill>
                  <a:prstClr val="black"/>
                </a:solidFill>
                <a:cs typeface="ＭＳ Ｐゴシック" charset="0"/>
              </a:rPr>
              <a:t>N Engl J Med</a:t>
            </a:r>
            <a:r>
              <a:rPr lang="en-US" sz="1000" dirty="0">
                <a:solidFill>
                  <a:prstClr val="black"/>
                </a:solidFill>
                <a:cs typeface="ＭＳ Ｐゴシック" charset="0"/>
              </a:rPr>
              <a:t>. 2002;346:393-403.</a:t>
            </a:r>
          </a:p>
        </p:txBody>
      </p:sp>
      <p:sp>
        <p:nvSpPr>
          <p:cNvPr id="24" name="Down Arrow 23"/>
          <p:cNvSpPr/>
          <p:nvPr/>
        </p:nvSpPr>
        <p:spPr>
          <a:xfrm>
            <a:off x="4323062" y="3146961"/>
            <a:ext cx="778476" cy="81338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25" name="Down Arrow 24"/>
          <p:cNvSpPr/>
          <p:nvPr/>
        </p:nvSpPr>
        <p:spPr>
          <a:xfrm>
            <a:off x="2481396" y="3006850"/>
            <a:ext cx="778476" cy="69535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2644957" y="3354530"/>
            <a:ext cx="498855" cy="307777"/>
          </a:xfrm>
          <a:prstGeom prst="rect">
            <a:avLst/>
          </a:prstGeom>
        </p:spPr>
        <p:txBody>
          <a:bodyPr wrap="none">
            <a:spAutoFit/>
          </a:bodyPr>
          <a:lstStyle/>
          <a:p>
            <a:pPr algn="ctr"/>
            <a:r>
              <a:rPr lang="en-US" sz="1400" b="1" dirty="0">
                <a:solidFill>
                  <a:prstClr val="white"/>
                </a:solidFill>
              </a:rPr>
              <a:t>48%</a:t>
            </a:r>
            <a:endParaRPr lang="en-US" sz="1400" dirty="0">
              <a:solidFill>
                <a:prstClr val="white"/>
              </a:solidFill>
            </a:endParaRPr>
          </a:p>
        </p:txBody>
      </p:sp>
      <p:sp>
        <p:nvSpPr>
          <p:cNvPr id="27" name="Rectangle 26"/>
          <p:cNvSpPr/>
          <p:nvPr/>
        </p:nvSpPr>
        <p:spPr>
          <a:xfrm>
            <a:off x="4501692" y="3586920"/>
            <a:ext cx="498855" cy="307777"/>
          </a:xfrm>
          <a:prstGeom prst="rect">
            <a:avLst/>
          </a:prstGeom>
        </p:spPr>
        <p:txBody>
          <a:bodyPr wrap="none">
            <a:spAutoFit/>
          </a:bodyPr>
          <a:lstStyle/>
          <a:p>
            <a:pPr algn="ctr"/>
            <a:r>
              <a:rPr lang="en-US" sz="1400" b="1" dirty="0">
                <a:solidFill>
                  <a:prstClr val="white"/>
                </a:solidFill>
              </a:rPr>
              <a:t>59%</a:t>
            </a:r>
            <a:endParaRPr lang="en-US" sz="1400" dirty="0">
              <a:solidFill>
                <a:prstClr val="white"/>
              </a:solidFill>
            </a:endParaRPr>
          </a:p>
        </p:txBody>
      </p:sp>
      <p:sp>
        <p:nvSpPr>
          <p:cNvPr id="30" name="Down Arrow 29"/>
          <p:cNvSpPr/>
          <p:nvPr/>
        </p:nvSpPr>
        <p:spPr>
          <a:xfrm>
            <a:off x="6173633" y="3146962"/>
            <a:ext cx="778476" cy="107364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31" name="Rectangle 30"/>
          <p:cNvSpPr/>
          <p:nvPr/>
        </p:nvSpPr>
        <p:spPr>
          <a:xfrm>
            <a:off x="6352263" y="3847185"/>
            <a:ext cx="498855" cy="307777"/>
          </a:xfrm>
          <a:prstGeom prst="rect">
            <a:avLst/>
          </a:prstGeom>
        </p:spPr>
        <p:txBody>
          <a:bodyPr wrap="none">
            <a:spAutoFit/>
          </a:bodyPr>
          <a:lstStyle/>
          <a:p>
            <a:pPr algn="ctr"/>
            <a:r>
              <a:rPr lang="en-US" sz="1400" b="1" dirty="0">
                <a:solidFill>
                  <a:prstClr val="white"/>
                </a:solidFill>
              </a:rPr>
              <a:t>71%</a:t>
            </a:r>
            <a:endParaRPr lang="en-US" sz="1400" dirty="0">
              <a:solidFill>
                <a:prstClr val="white"/>
              </a:solidFill>
            </a:endParaRPr>
          </a:p>
        </p:txBody>
      </p:sp>
      <p:sp>
        <p:nvSpPr>
          <p:cNvPr id="2" name="Slide Number Placeholder 1"/>
          <p:cNvSpPr>
            <a:spLocks noGrp="1"/>
          </p:cNvSpPr>
          <p:nvPr>
            <p:ph type="sldNum" sz="quarter" idx="4"/>
          </p:nvPr>
        </p:nvSpPr>
        <p:spPr>
          <a:xfrm>
            <a:off x="10287000" y="64008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15</a:t>
            </a:fld>
            <a:endParaRPr lang="en-US" dirty="0">
              <a:solidFill>
                <a:prstClr val="black">
                  <a:lumMod val="50000"/>
                  <a:lumOff val="50000"/>
                </a:prstClr>
              </a:solidFill>
            </a:endParaRPr>
          </a:p>
        </p:txBody>
      </p:sp>
      <p:sp>
        <p:nvSpPr>
          <p:cNvPr id="5" name="TextBox 4">
            <a:extLst>
              <a:ext uri="{FF2B5EF4-FFF2-40B4-BE49-F238E27FC236}">
                <a16:creationId xmlns:a16="http://schemas.microsoft.com/office/drawing/2014/main" id="{F09DB783-4105-DE80-5A4B-BE85C836A3C7}"/>
              </a:ext>
            </a:extLst>
          </p:cNvPr>
          <p:cNvSpPr txBox="1"/>
          <p:nvPr/>
        </p:nvSpPr>
        <p:spPr>
          <a:xfrm>
            <a:off x="8181301" y="1845707"/>
            <a:ext cx="3653774" cy="4555093"/>
          </a:xfrm>
          <a:prstGeom prst="rect">
            <a:avLst/>
          </a:prstGeom>
          <a:noFill/>
        </p:spPr>
        <p:txBody>
          <a:bodyPr wrap="square">
            <a:spAutoFit/>
          </a:bodyPr>
          <a:lstStyle/>
          <a:p>
            <a:pPr>
              <a:spcBef>
                <a:spcPts val="600"/>
              </a:spcBef>
              <a:buNone/>
            </a:pPr>
            <a:r>
              <a:rPr lang="vi-VN" b="1"/>
              <a:t>Đối tượng:</a:t>
            </a:r>
            <a:r>
              <a:rPr lang="vi-VN"/>
              <a:t> người ≥25 tuổi, BMI ≥24, có rối loạn dung nạp glucose; trong đó </a:t>
            </a:r>
            <a:r>
              <a:rPr lang="vi-VN" b="1"/>
              <a:t>20% ≥60 tuổi</a:t>
            </a:r>
            <a:r>
              <a:rPr lang="vi-VN"/>
              <a:t>.</a:t>
            </a:r>
          </a:p>
          <a:p>
            <a:pPr>
              <a:spcBef>
                <a:spcPts val="600"/>
              </a:spcBef>
              <a:buFont typeface="Arial" panose="020B0604020202020204" pitchFamily="34" charset="0"/>
              <a:buChar char="•"/>
            </a:pPr>
            <a:r>
              <a:rPr lang="vi-VN" b="1"/>
              <a:t>Kết quả ở nhóm ≥60 tuổi:</a:t>
            </a:r>
            <a:endParaRPr lang="vi-VN"/>
          </a:p>
          <a:p>
            <a:pPr marL="346075" lvl="1" indent="-234950">
              <a:spcBef>
                <a:spcPts val="600"/>
              </a:spcBef>
              <a:buFont typeface="Arial" panose="020B0604020202020204" pitchFamily="34" charset="0"/>
              <a:buChar char="•"/>
            </a:pPr>
            <a:r>
              <a:rPr lang="vi-VN"/>
              <a:t>Can thiệp lối sống giảm </a:t>
            </a:r>
            <a:r>
              <a:rPr lang="vi-VN" b="1"/>
              <a:t>71% nguy cơ tiến triển thành ĐTĐ típ 2</a:t>
            </a:r>
            <a:r>
              <a:rPr lang="vi-VN"/>
              <a:t> (so với 58% ở toàn bộ quần thể).</a:t>
            </a:r>
          </a:p>
          <a:p>
            <a:pPr marL="346075" lvl="1" indent="-234950">
              <a:spcBef>
                <a:spcPts val="600"/>
              </a:spcBef>
              <a:buFont typeface="Arial" panose="020B0604020202020204" pitchFamily="34" charset="0"/>
              <a:buChar char="•"/>
            </a:pPr>
            <a:r>
              <a:rPr lang="vi-VN"/>
              <a:t>Metformin ít hiệu quả ở người già (chủ yếu hiệu quả ở người trẻ, BMI cao).</a:t>
            </a:r>
          </a:p>
          <a:p>
            <a:pPr>
              <a:spcBef>
                <a:spcPts val="600"/>
              </a:spcBef>
              <a:buFont typeface="Arial" panose="020B0604020202020204" pitchFamily="34" charset="0"/>
              <a:buChar char="•"/>
            </a:pPr>
            <a:r>
              <a:rPr lang="vi-VN" b="1"/>
              <a:t>Thông điệp:</a:t>
            </a:r>
            <a:r>
              <a:rPr lang="vi-VN"/>
              <a:t> Lối sống (giảm cân, tăng hoạt động thể lực)</a:t>
            </a:r>
            <a:r>
              <a:rPr lang="en-US"/>
              <a:t> có</a:t>
            </a:r>
            <a:r>
              <a:rPr lang="vi-VN"/>
              <a:t> hiệu quả </a:t>
            </a:r>
            <a:r>
              <a:rPr lang="en-US"/>
              <a:t>cao </a:t>
            </a:r>
            <a:r>
              <a:rPr lang="vi-VN"/>
              <a:t>ở người cao tuổi.</a:t>
            </a:r>
          </a:p>
        </p:txBody>
      </p:sp>
    </p:spTree>
    <p:extLst>
      <p:ext uri="{BB962C8B-B14F-4D97-AF65-F5344CB8AC3E}">
        <p14:creationId xmlns:p14="http://schemas.microsoft.com/office/powerpoint/2010/main" val="2128756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Object 3"/>
          <p:cNvGraphicFramePr>
            <a:graphicFrameLocks noChangeAspect="1"/>
          </p:cNvGraphicFramePr>
          <p:nvPr>
            <p:extLst>
              <p:ext uri="{D42A27DB-BD31-4B8C-83A1-F6EECF244321}">
                <p14:modId xmlns:p14="http://schemas.microsoft.com/office/powerpoint/2010/main" val="1796816392"/>
              </p:ext>
            </p:extLst>
          </p:nvPr>
        </p:nvGraphicFramePr>
        <p:xfrm>
          <a:off x="1148080" y="2281739"/>
          <a:ext cx="7512050" cy="3887787"/>
        </p:xfrm>
        <a:graphic>
          <a:graphicData uri="http://schemas.openxmlformats.org/drawingml/2006/chart">
            <c:chart xmlns:c="http://schemas.openxmlformats.org/drawingml/2006/chart" xmlns:r="http://schemas.openxmlformats.org/officeDocument/2006/relationships" r:id="rId3"/>
          </a:graphicData>
        </a:graphic>
      </p:graphicFrame>
      <p:sp>
        <p:nvSpPr>
          <p:cNvPr id="24578" name="Rectangle 2"/>
          <p:cNvSpPr>
            <a:spLocks noGrp="1" noChangeArrowheads="1"/>
          </p:cNvSpPr>
          <p:nvPr>
            <p:ph type="title"/>
          </p:nvPr>
        </p:nvSpPr>
        <p:spPr>
          <a:xfrm>
            <a:off x="772160" y="365126"/>
            <a:ext cx="10952480" cy="1109162"/>
          </a:xfrm>
        </p:spPr>
        <p:txBody>
          <a:bodyPr>
            <a:normAutofit fontScale="90000"/>
          </a:bodyPr>
          <a:lstStyle/>
          <a:p>
            <a:r>
              <a:rPr lang="en-US" b="1">
                <a:solidFill>
                  <a:srgbClr val="990F4A"/>
                </a:solidFill>
              </a:rPr>
              <a:t>Phòng ngừa tiến triển ĐTĐ: </a:t>
            </a:r>
            <a:br>
              <a:rPr lang="en-US" b="1">
                <a:solidFill>
                  <a:srgbClr val="990F4A"/>
                </a:solidFill>
              </a:rPr>
            </a:br>
            <a:r>
              <a:rPr lang="en-US" b="1">
                <a:solidFill>
                  <a:srgbClr val="990F4A"/>
                </a:solidFill>
              </a:rPr>
              <a:t>Tần xuất cộng dồn mới mắc ĐTĐ sau 4 năm</a:t>
            </a:r>
            <a:endParaRPr lang="en-US" b="1" dirty="0">
              <a:solidFill>
                <a:srgbClr val="990F4A"/>
              </a:solidFill>
            </a:endParaRPr>
          </a:p>
        </p:txBody>
      </p:sp>
      <p:sp>
        <p:nvSpPr>
          <p:cNvPr id="2" name="Slide Number Placeholder 1"/>
          <p:cNvSpPr>
            <a:spLocks noGrp="1"/>
          </p:cNvSpPr>
          <p:nvPr>
            <p:ph type="sldNum" sz="quarter" idx="4"/>
          </p:nvPr>
        </p:nvSpPr>
        <p:spPr>
          <a:xfrm>
            <a:off x="10175694" y="6347292"/>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16</a:t>
            </a:fld>
            <a:endParaRPr lang="en-US" dirty="0">
              <a:solidFill>
                <a:prstClr val="black">
                  <a:lumMod val="50000"/>
                  <a:lumOff val="50000"/>
                </a:prstClr>
              </a:solidFill>
            </a:endParaRPr>
          </a:p>
        </p:txBody>
      </p:sp>
      <p:sp>
        <p:nvSpPr>
          <p:cNvPr id="12293" name="Text Box 4"/>
          <p:cNvSpPr txBox="1">
            <a:spLocks noChangeArrowheads="1"/>
          </p:cNvSpPr>
          <p:nvPr/>
        </p:nvSpPr>
        <p:spPr bwMode="auto">
          <a:xfrm rot="-5400000">
            <a:off x="-188569" y="4063410"/>
            <a:ext cx="2425084" cy="52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34" tIns="46767" rIns="93534" bIns="46767">
            <a:spAutoFit/>
          </a:bodyPr>
          <a:lstStyle>
            <a:lvl1pPr defTabSz="935038">
              <a:defRPr sz="2400">
                <a:solidFill>
                  <a:schemeClr val="tx1"/>
                </a:solidFill>
                <a:latin typeface="Times New Roman" pitchFamily="18" charset="0"/>
              </a:defRPr>
            </a:lvl1pPr>
            <a:lvl2pPr marL="742950" indent="-285750" defTabSz="935038">
              <a:defRPr sz="2400">
                <a:solidFill>
                  <a:schemeClr val="tx1"/>
                </a:solidFill>
                <a:latin typeface="Times New Roman" pitchFamily="18" charset="0"/>
              </a:defRPr>
            </a:lvl2pPr>
            <a:lvl3pPr marL="1143000" indent="-228600" defTabSz="935038">
              <a:defRPr sz="2400">
                <a:solidFill>
                  <a:schemeClr val="tx1"/>
                </a:solidFill>
                <a:latin typeface="Times New Roman" pitchFamily="18" charset="0"/>
              </a:defRPr>
            </a:lvl3pPr>
            <a:lvl4pPr marL="1600200" indent="-228600" defTabSz="935038">
              <a:defRPr sz="2400">
                <a:solidFill>
                  <a:schemeClr val="tx1"/>
                </a:solidFill>
                <a:latin typeface="Times New Roman" pitchFamily="18" charset="0"/>
              </a:defRPr>
            </a:lvl4pPr>
            <a:lvl5pPr marL="2057400" indent="-228600" defTabSz="935038">
              <a:defRPr sz="2400">
                <a:solidFill>
                  <a:schemeClr val="tx1"/>
                </a:solidFill>
                <a:latin typeface="Times New Roman" pitchFamily="18" charset="0"/>
              </a:defRPr>
            </a:lvl5pPr>
            <a:lvl6pPr marL="2514600" indent="-228600" defTabSz="935038" eaLnBrk="0" fontAlgn="base" hangingPunct="0">
              <a:spcBef>
                <a:spcPct val="0"/>
              </a:spcBef>
              <a:spcAft>
                <a:spcPct val="0"/>
              </a:spcAft>
              <a:defRPr sz="2400">
                <a:solidFill>
                  <a:schemeClr val="tx1"/>
                </a:solidFill>
                <a:latin typeface="Times New Roman" pitchFamily="18" charset="0"/>
              </a:defRPr>
            </a:lvl6pPr>
            <a:lvl7pPr marL="2971800" indent="-228600" defTabSz="935038" eaLnBrk="0" fontAlgn="base" hangingPunct="0">
              <a:spcBef>
                <a:spcPct val="0"/>
              </a:spcBef>
              <a:spcAft>
                <a:spcPct val="0"/>
              </a:spcAft>
              <a:defRPr sz="2400">
                <a:solidFill>
                  <a:schemeClr val="tx1"/>
                </a:solidFill>
                <a:latin typeface="Times New Roman" pitchFamily="18" charset="0"/>
              </a:defRPr>
            </a:lvl7pPr>
            <a:lvl8pPr marL="3429000" indent="-228600" defTabSz="935038" eaLnBrk="0" fontAlgn="base" hangingPunct="0">
              <a:spcBef>
                <a:spcPct val="0"/>
              </a:spcBef>
              <a:spcAft>
                <a:spcPct val="0"/>
              </a:spcAft>
              <a:defRPr sz="2400">
                <a:solidFill>
                  <a:schemeClr val="tx1"/>
                </a:solidFill>
                <a:latin typeface="Times New Roman" pitchFamily="18" charset="0"/>
              </a:defRPr>
            </a:lvl8pPr>
            <a:lvl9pPr marL="3886200" indent="-228600" defTabSz="935038"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dirty="0">
                <a:solidFill>
                  <a:prstClr val="black"/>
                </a:solidFill>
                <a:latin typeface="Arial" pitchFamily="34" charset="0"/>
              </a:rPr>
              <a:t>Incidence of diabetes</a:t>
            </a:r>
          </a:p>
          <a:p>
            <a:pPr algn="ctr"/>
            <a:r>
              <a:rPr lang="en-US" altLang="en-US" sz="1400" b="1" dirty="0">
                <a:solidFill>
                  <a:prstClr val="black"/>
                </a:solidFill>
                <a:latin typeface="Arial" pitchFamily="34" charset="0"/>
              </a:rPr>
              <a:t>(cases/1000 person-years)</a:t>
            </a:r>
          </a:p>
        </p:txBody>
      </p:sp>
      <p:sp>
        <p:nvSpPr>
          <p:cNvPr id="11" name="Text Box 9"/>
          <p:cNvSpPr txBox="1">
            <a:spLocks noChangeArrowheads="1"/>
          </p:cNvSpPr>
          <p:nvPr/>
        </p:nvSpPr>
        <p:spPr bwMode="auto">
          <a:xfrm>
            <a:off x="397561" y="6323479"/>
            <a:ext cx="497698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defPPr>
              <a:defRPr lang="en-US"/>
            </a:defPPr>
            <a:lvl1pPr algn="r" fontAlgn="base">
              <a:spcBef>
                <a:spcPts val="600"/>
              </a:spcBef>
              <a:spcAft>
                <a:spcPct val="0"/>
              </a:spcAft>
              <a:defRPr sz="1000">
                <a:solidFill>
                  <a:srgbClr val="FFFFFF"/>
                </a:solidFill>
                <a:latin typeface="Arial" charset="0"/>
                <a:ea typeface="ＭＳ Ｐゴシック" charset="0"/>
                <a:cs typeface="ＭＳ Ｐゴシック"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eaLnBrk="0" fontAlgn="base" hangingPunct="0">
              <a:spcBef>
                <a:spcPct val="0"/>
              </a:spcBef>
              <a:spcAft>
                <a:spcPct val="0"/>
              </a:spcAft>
              <a:defRPr sz="2400">
                <a:latin typeface="Arial" charset="0"/>
                <a:ea typeface="ＭＳ Ｐゴシック" charset="0"/>
              </a:defRPr>
            </a:lvl6pPr>
            <a:lvl7pPr marL="2971800" indent="-228600" eaLnBrk="0" fontAlgn="base" hangingPunct="0">
              <a:spcBef>
                <a:spcPct val="0"/>
              </a:spcBef>
              <a:spcAft>
                <a:spcPct val="0"/>
              </a:spcAft>
              <a:defRPr sz="2400">
                <a:latin typeface="Arial" charset="0"/>
                <a:ea typeface="ＭＳ Ｐゴシック" charset="0"/>
              </a:defRPr>
            </a:lvl7pPr>
            <a:lvl8pPr marL="3429000" indent="-228600" eaLnBrk="0" fontAlgn="base" hangingPunct="0">
              <a:spcBef>
                <a:spcPct val="0"/>
              </a:spcBef>
              <a:spcAft>
                <a:spcPct val="0"/>
              </a:spcAft>
              <a:defRPr sz="2400">
                <a:latin typeface="Arial" charset="0"/>
                <a:ea typeface="ＭＳ Ｐゴシック" charset="0"/>
              </a:defRPr>
            </a:lvl8pPr>
            <a:lvl9pPr marL="3886200" indent="-228600" eaLnBrk="0" fontAlgn="base" hangingPunct="0">
              <a:spcBef>
                <a:spcPct val="0"/>
              </a:spcBef>
              <a:spcAft>
                <a:spcPct val="0"/>
              </a:spcAft>
              <a:defRPr sz="2400">
                <a:latin typeface="Arial" charset="0"/>
                <a:ea typeface="ＭＳ Ｐゴシック" charset="0"/>
              </a:defRPr>
            </a:lvl9pPr>
          </a:lstStyle>
          <a:p>
            <a:pPr algn="l"/>
            <a:r>
              <a:rPr lang="en-US" altLang="en-US" dirty="0">
                <a:solidFill>
                  <a:prstClr val="black"/>
                </a:solidFill>
              </a:rPr>
              <a:t>DBP, diastolic blood pressure; SBP, systolic blood pressure.</a:t>
            </a:r>
          </a:p>
          <a:p>
            <a:pPr algn="l"/>
            <a:r>
              <a:rPr lang="en-US" altLang="en-US" dirty="0">
                <a:solidFill>
                  <a:prstClr val="black"/>
                </a:solidFill>
              </a:rPr>
              <a:t>Tuomilehto J, et al. </a:t>
            </a:r>
            <a:r>
              <a:rPr lang="en-US" altLang="en-US" i="1" dirty="0">
                <a:solidFill>
                  <a:prstClr val="black"/>
                </a:solidFill>
              </a:rPr>
              <a:t>N Engl J Med</a:t>
            </a:r>
            <a:r>
              <a:rPr lang="en-US" altLang="en-US" dirty="0">
                <a:solidFill>
                  <a:prstClr val="black"/>
                </a:solidFill>
              </a:rPr>
              <a:t>. 2001;344:1343-1350.</a:t>
            </a:r>
          </a:p>
        </p:txBody>
      </p:sp>
      <p:grpSp>
        <p:nvGrpSpPr>
          <p:cNvPr id="5" name="Group 4"/>
          <p:cNvGrpSpPr/>
          <p:nvPr/>
        </p:nvGrpSpPr>
        <p:grpSpPr>
          <a:xfrm>
            <a:off x="5910013" y="3017934"/>
            <a:ext cx="778476" cy="1308143"/>
            <a:chOff x="6447953" y="1955581"/>
            <a:chExt cx="778476" cy="1308143"/>
          </a:xfrm>
        </p:grpSpPr>
        <p:sp>
          <p:nvSpPr>
            <p:cNvPr id="15" name="Down Arrow 14"/>
            <p:cNvSpPr/>
            <p:nvPr/>
          </p:nvSpPr>
          <p:spPr>
            <a:xfrm>
              <a:off x="6447953" y="1955581"/>
              <a:ext cx="778476" cy="130814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24581" name="Text Box 5"/>
            <p:cNvSpPr txBox="1">
              <a:spLocks noChangeArrowheads="1"/>
            </p:cNvSpPr>
            <p:nvPr/>
          </p:nvSpPr>
          <p:spPr bwMode="auto">
            <a:xfrm>
              <a:off x="6586000" y="2853389"/>
              <a:ext cx="547967" cy="30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34" tIns="46767" rIns="93534" bIns="46767">
              <a:spAutoFit/>
            </a:bodyPr>
            <a:lstStyle>
              <a:lvl1pPr defTabSz="935038">
                <a:defRPr sz="2400">
                  <a:solidFill>
                    <a:schemeClr val="tx1"/>
                  </a:solidFill>
                  <a:latin typeface="Times New Roman" pitchFamily="18" charset="0"/>
                </a:defRPr>
              </a:lvl1pPr>
              <a:lvl2pPr marL="742950" indent="-285750" defTabSz="935038">
                <a:defRPr sz="2400">
                  <a:solidFill>
                    <a:schemeClr val="tx1"/>
                  </a:solidFill>
                  <a:latin typeface="Times New Roman" pitchFamily="18" charset="0"/>
                </a:defRPr>
              </a:lvl2pPr>
              <a:lvl3pPr marL="1143000" indent="-228600" defTabSz="935038">
                <a:defRPr sz="2400">
                  <a:solidFill>
                    <a:schemeClr val="tx1"/>
                  </a:solidFill>
                  <a:latin typeface="Times New Roman" pitchFamily="18" charset="0"/>
                </a:defRPr>
              </a:lvl3pPr>
              <a:lvl4pPr marL="1600200" indent="-228600" defTabSz="935038">
                <a:defRPr sz="2400">
                  <a:solidFill>
                    <a:schemeClr val="tx1"/>
                  </a:solidFill>
                  <a:latin typeface="Times New Roman" pitchFamily="18" charset="0"/>
                </a:defRPr>
              </a:lvl4pPr>
              <a:lvl5pPr marL="2057400" indent="-228600" defTabSz="935038">
                <a:defRPr sz="2400">
                  <a:solidFill>
                    <a:schemeClr val="tx1"/>
                  </a:solidFill>
                  <a:latin typeface="Times New Roman" pitchFamily="18" charset="0"/>
                </a:defRPr>
              </a:lvl5pPr>
              <a:lvl6pPr marL="2514600" indent="-228600" defTabSz="935038" eaLnBrk="0" fontAlgn="base" hangingPunct="0">
                <a:spcBef>
                  <a:spcPct val="0"/>
                </a:spcBef>
                <a:spcAft>
                  <a:spcPct val="0"/>
                </a:spcAft>
                <a:defRPr sz="2400">
                  <a:solidFill>
                    <a:schemeClr val="tx1"/>
                  </a:solidFill>
                  <a:latin typeface="Times New Roman" pitchFamily="18" charset="0"/>
                </a:defRPr>
              </a:lvl6pPr>
              <a:lvl7pPr marL="2971800" indent="-228600" defTabSz="935038" eaLnBrk="0" fontAlgn="base" hangingPunct="0">
                <a:spcBef>
                  <a:spcPct val="0"/>
                </a:spcBef>
                <a:spcAft>
                  <a:spcPct val="0"/>
                </a:spcAft>
                <a:defRPr sz="2400">
                  <a:solidFill>
                    <a:schemeClr val="tx1"/>
                  </a:solidFill>
                  <a:latin typeface="Times New Roman" pitchFamily="18" charset="0"/>
                </a:defRPr>
              </a:lvl7pPr>
              <a:lvl8pPr marL="3429000" indent="-228600" defTabSz="935038" eaLnBrk="0" fontAlgn="base" hangingPunct="0">
                <a:spcBef>
                  <a:spcPct val="0"/>
                </a:spcBef>
                <a:spcAft>
                  <a:spcPct val="0"/>
                </a:spcAft>
                <a:defRPr sz="2400">
                  <a:solidFill>
                    <a:schemeClr val="tx1"/>
                  </a:solidFill>
                  <a:latin typeface="Times New Roman" pitchFamily="18" charset="0"/>
                </a:defRPr>
              </a:lvl8pPr>
              <a:lvl9pPr marL="3886200" indent="-228600" defTabSz="935038"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dirty="0">
                  <a:solidFill>
                    <a:prstClr val="white"/>
                  </a:solidFill>
                  <a:latin typeface="Arial" pitchFamily="34" charset="0"/>
                </a:rPr>
                <a:t>58%</a:t>
              </a:r>
            </a:p>
          </p:txBody>
        </p:sp>
      </p:grpSp>
      <p:sp>
        <p:nvSpPr>
          <p:cNvPr id="16" name="Rectangle 15"/>
          <p:cNvSpPr/>
          <p:nvPr/>
        </p:nvSpPr>
        <p:spPr>
          <a:xfrm>
            <a:off x="2585594" y="1628240"/>
            <a:ext cx="4274567" cy="400110"/>
          </a:xfrm>
          <a:prstGeom prst="rect">
            <a:avLst/>
          </a:prstGeom>
          <a:noFill/>
        </p:spPr>
        <p:txBody>
          <a:bodyPr wrap="none" rtlCol="0">
            <a:spAutoFit/>
          </a:bodyPr>
          <a:lstStyle/>
          <a:p>
            <a:pPr algn="ctr"/>
            <a:r>
              <a:rPr lang="en-US" sz="2000" b="1" dirty="0">
                <a:solidFill>
                  <a:srgbClr val="1F497D"/>
                </a:solidFill>
              </a:rPr>
              <a:t>The Finnish Diabetes Prevention Study</a:t>
            </a:r>
          </a:p>
        </p:txBody>
      </p:sp>
      <p:sp>
        <p:nvSpPr>
          <p:cNvPr id="7" name="TextBox 6">
            <a:extLst>
              <a:ext uri="{FF2B5EF4-FFF2-40B4-BE49-F238E27FC236}">
                <a16:creationId xmlns:a16="http://schemas.microsoft.com/office/drawing/2014/main" id="{10622F39-785E-E7DF-0751-F2D8F494E9A7}"/>
              </a:ext>
            </a:extLst>
          </p:cNvPr>
          <p:cNvSpPr txBox="1"/>
          <p:nvPr/>
        </p:nvSpPr>
        <p:spPr>
          <a:xfrm>
            <a:off x="8438283" y="2017964"/>
            <a:ext cx="3474822" cy="3785652"/>
          </a:xfrm>
          <a:prstGeom prst="rect">
            <a:avLst/>
          </a:prstGeom>
          <a:noFill/>
        </p:spPr>
        <p:txBody>
          <a:bodyPr wrap="square">
            <a:spAutoFit/>
          </a:bodyPr>
          <a:lstStyle/>
          <a:p>
            <a:pPr marL="173038" indent="-173038">
              <a:buFont typeface="Arial" panose="020B0604020202020204" pitchFamily="34" charset="0"/>
              <a:buChar char="•"/>
              <a:tabLst>
                <a:tab pos="173038" algn="l"/>
              </a:tabLst>
            </a:pPr>
            <a:r>
              <a:rPr lang="vi-VN" sz="2400" b="1"/>
              <a:t>Đối tượng: </a:t>
            </a:r>
            <a:r>
              <a:rPr lang="vi-VN" sz="2400"/>
              <a:t>người trung niên và cao tuổi, BMI ≥25, rối loạn dung nạp glucose.</a:t>
            </a:r>
            <a:endParaRPr lang="en-US" sz="2400"/>
          </a:p>
          <a:p>
            <a:pPr marL="173038" indent="-173038">
              <a:buFont typeface="Arial" panose="020B0604020202020204" pitchFamily="34" charset="0"/>
              <a:buChar char="•"/>
              <a:tabLst>
                <a:tab pos="173038" algn="l"/>
              </a:tabLst>
            </a:pPr>
            <a:r>
              <a:rPr lang="vi-VN" sz="2400" b="1"/>
              <a:t>Kết quả: </a:t>
            </a:r>
            <a:r>
              <a:rPr lang="vi-VN" sz="2400"/>
              <a:t>can thiệp lối sống giảm 58% nguy cơ mắc ĐTĐ, hiệu quả </a:t>
            </a:r>
            <a:r>
              <a:rPr lang="vi-VN" sz="2400">
                <a:latin typeface="+mj-lt"/>
              </a:rPr>
              <a:t>nhất ở người có tuân thủ cao, kể cả người </a:t>
            </a:r>
            <a:r>
              <a:rPr lang="en-US" sz="2400">
                <a:latin typeface="+mj-lt"/>
              </a:rPr>
              <a:t>cao tuổi.</a:t>
            </a:r>
          </a:p>
        </p:txBody>
      </p:sp>
    </p:spTree>
    <p:extLst>
      <p:ext uri="{BB962C8B-B14F-4D97-AF65-F5344CB8AC3E}">
        <p14:creationId xmlns:p14="http://schemas.microsoft.com/office/powerpoint/2010/main" val="1617336794"/>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90880" y="314325"/>
            <a:ext cx="10627360" cy="1143000"/>
          </a:xfrm>
        </p:spPr>
        <p:txBody>
          <a:bodyPr>
            <a:normAutofit fontScale="90000"/>
          </a:bodyPr>
          <a:lstStyle/>
          <a:p>
            <a:pPr>
              <a:defRPr/>
            </a:pPr>
            <a:r>
              <a:rPr lang="en-US"/>
              <a:t>Tần xuất cộng dồn mới mắc ĐTĐ ở bệnh nhân châu Á có rối loạn dung nạp glucose IGT</a:t>
            </a:r>
            <a:endParaRPr lang="en-US" dirty="0"/>
          </a:p>
        </p:txBody>
      </p:sp>
      <p:sp>
        <p:nvSpPr>
          <p:cNvPr id="78895" name="Text Box 46"/>
          <p:cNvSpPr txBox="1">
            <a:spLocks noChangeArrowheads="1"/>
          </p:cNvSpPr>
          <p:nvPr/>
        </p:nvSpPr>
        <p:spPr bwMode="auto">
          <a:xfrm rot="-5400000">
            <a:off x="-908330" y="4290586"/>
            <a:ext cx="27876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0">
                <a:solidFill>
                  <a:srgbClr val="000000"/>
                </a:solidFill>
                <a:miter lim="800000"/>
                <a:headEnd/>
                <a:tailEnd/>
              </a14:hiddenLine>
            </a:ext>
          </a:extLst>
        </p:spPr>
        <p:txBody>
          <a:bodyPr wrap="none">
            <a:spAutoFit/>
          </a:bodyPr>
          <a:lstStyle>
            <a:lvl1pPr marL="285750" indent="-2857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dirty="0">
                <a:solidFill>
                  <a:prstClr val="black"/>
                </a:solidFill>
                <a:latin typeface="Arial" pitchFamily="34" charset="0"/>
              </a:rPr>
              <a:t>Patients with T2D at Year 6 (%)</a:t>
            </a:r>
          </a:p>
        </p:txBody>
      </p:sp>
      <p:sp>
        <p:nvSpPr>
          <p:cNvPr id="78900" name="Rectangle 52"/>
          <p:cNvSpPr>
            <a:spLocks noChangeArrowheads="1"/>
          </p:cNvSpPr>
          <p:nvPr/>
        </p:nvSpPr>
        <p:spPr bwMode="auto">
          <a:xfrm>
            <a:off x="176530" y="6323479"/>
            <a:ext cx="388895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fontAlgn="base">
              <a:spcBef>
                <a:spcPts val="600"/>
              </a:spcBef>
              <a:spcAft>
                <a:spcPct val="0"/>
              </a:spcAft>
            </a:pPr>
            <a:r>
              <a:rPr lang="en-US" altLang="en-US" sz="1000" dirty="0">
                <a:solidFill>
                  <a:prstClr val="black"/>
                </a:solidFill>
                <a:cs typeface="ＭＳ Ｐゴシック" charset="0"/>
              </a:rPr>
              <a:t>IGT, impaired glucose tolerance; T2D, type 2 diabetes.</a:t>
            </a:r>
          </a:p>
          <a:p>
            <a:pPr fontAlgn="base">
              <a:spcBef>
                <a:spcPts val="600"/>
              </a:spcBef>
              <a:spcAft>
                <a:spcPct val="0"/>
              </a:spcAft>
            </a:pPr>
            <a:r>
              <a:rPr lang="en-US" altLang="en-US" sz="1000" dirty="0">
                <a:solidFill>
                  <a:prstClr val="black"/>
                </a:solidFill>
                <a:cs typeface="ＭＳ Ｐゴシック" charset="0"/>
              </a:rPr>
              <a:t>Pan XR, et al. </a:t>
            </a:r>
            <a:r>
              <a:rPr lang="en-US" altLang="en-US" sz="1000" i="1" dirty="0">
                <a:solidFill>
                  <a:prstClr val="black"/>
                </a:solidFill>
                <a:cs typeface="ＭＳ Ｐゴシック" charset="0"/>
              </a:rPr>
              <a:t>Diabetes Care</a:t>
            </a:r>
            <a:r>
              <a:rPr lang="en-US" altLang="en-US" sz="1000" dirty="0">
                <a:solidFill>
                  <a:prstClr val="black"/>
                </a:solidFill>
                <a:cs typeface="ＭＳ Ｐゴシック" charset="0"/>
              </a:rPr>
              <a:t>. 1997;20:537-544. </a:t>
            </a:r>
          </a:p>
        </p:txBody>
      </p:sp>
      <p:graphicFrame>
        <p:nvGraphicFramePr>
          <p:cNvPr id="2" name="Chart 1"/>
          <p:cNvGraphicFramePr/>
          <p:nvPr>
            <p:extLst>
              <p:ext uri="{D42A27DB-BD31-4B8C-83A1-F6EECF244321}">
                <p14:modId xmlns:p14="http://schemas.microsoft.com/office/powerpoint/2010/main" val="3317237579"/>
              </p:ext>
            </p:extLst>
          </p:nvPr>
        </p:nvGraphicFramePr>
        <p:xfrm>
          <a:off x="639371" y="2656633"/>
          <a:ext cx="7337234" cy="3437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71176" y="1835410"/>
            <a:ext cx="3909082" cy="707886"/>
          </a:xfrm>
          <a:prstGeom prst="rect">
            <a:avLst/>
          </a:prstGeom>
          <a:noFill/>
        </p:spPr>
        <p:txBody>
          <a:bodyPr wrap="none" rtlCol="0">
            <a:spAutoFit/>
          </a:bodyPr>
          <a:lstStyle>
            <a:defPPr>
              <a:defRPr lang="en-US"/>
            </a:defPPr>
            <a:lvl1pPr algn="ctr">
              <a:defRPr sz="2000" b="1">
                <a:solidFill>
                  <a:srgbClr val="1F497D"/>
                </a:solidFill>
              </a:defRPr>
            </a:lvl1pPr>
          </a:lstStyle>
          <a:p>
            <a:r>
              <a:rPr lang="en-US" dirty="0"/>
              <a:t>Da Qing Diabetes Prevention Study</a:t>
            </a:r>
          </a:p>
          <a:p>
            <a:r>
              <a:rPr lang="en-US" dirty="0"/>
              <a:t>(N=577)</a:t>
            </a:r>
          </a:p>
        </p:txBody>
      </p:sp>
      <p:sp>
        <p:nvSpPr>
          <p:cNvPr id="4" name="Slide Number Placeholder 3"/>
          <p:cNvSpPr>
            <a:spLocks noGrp="1"/>
          </p:cNvSpPr>
          <p:nvPr>
            <p:ph type="sldNum" sz="quarter" idx="4"/>
          </p:nvPr>
        </p:nvSpPr>
        <p:spPr>
          <a:xfrm>
            <a:off x="10206174" y="6333406"/>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17</a:t>
            </a:fld>
            <a:endParaRPr lang="en-US" dirty="0">
              <a:solidFill>
                <a:prstClr val="black">
                  <a:lumMod val="50000"/>
                  <a:lumOff val="50000"/>
                </a:prstClr>
              </a:solidFill>
            </a:endParaRPr>
          </a:p>
        </p:txBody>
      </p:sp>
      <p:sp>
        <p:nvSpPr>
          <p:cNvPr id="6" name="TextBox 5">
            <a:extLst>
              <a:ext uri="{FF2B5EF4-FFF2-40B4-BE49-F238E27FC236}">
                <a16:creationId xmlns:a16="http://schemas.microsoft.com/office/drawing/2014/main" id="{EDF5840F-79F6-25A6-23EA-4CBCF12646DB}"/>
              </a:ext>
            </a:extLst>
          </p:cNvPr>
          <p:cNvSpPr txBox="1"/>
          <p:nvPr/>
        </p:nvSpPr>
        <p:spPr>
          <a:xfrm>
            <a:off x="8042676" y="1835410"/>
            <a:ext cx="3756296" cy="4324261"/>
          </a:xfrm>
          <a:prstGeom prst="rect">
            <a:avLst/>
          </a:prstGeom>
          <a:noFill/>
        </p:spPr>
        <p:txBody>
          <a:bodyPr wrap="square">
            <a:spAutoFit/>
          </a:bodyPr>
          <a:lstStyle/>
          <a:p>
            <a:pPr marL="233363" indent="-233363">
              <a:spcBef>
                <a:spcPts val="600"/>
              </a:spcBef>
              <a:buFont typeface="Arial" panose="020B0604020202020204" pitchFamily="34" charset="0"/>
              <a:buChar char="•"/>
            </a:pPr>
            <a:r>
              <a:rPr lang="vi-VN" sz="2000" b="1"/>
              <a:t>Đối tượng:</a:t>
            </a:r>
            <a:r>
              <a:rPr lang="vi-VN" sz="2000"/>
              <a:t> bệnh nhân rối loạn dung nạp glucose, nhiều người ≥50 tuổi.</a:t>
            </a:r>
          </a:p>
          <a:p>
            <a:pPr marL="233363" indent="-233363">
              <a:spcBef>
                <a:spcPts val="600"/>
              </a:spcBef>
              <a:buFont typeface="Arial" panose="020B0604020202020204" pitchFamily="34" charset="0"/>
              <a:buChar char="•"/>
            </a:pPr>
            <a:r>
              <a:rPr lang="vi-VN" sz="2000" b="1"/>
              <a:t>Can thiệp:</a:t>
            </a:r>
            <a:r>
              <a:rPr lang="vi-VN" sz="2000"/>
              <a:t> chế độ ăn, tập luyện, hoặc kết hợp.</a:t>
            </a:r>
          </a:p>
          <a:p>
            <a:pPr marL="233363" indent="-233363">
              <a:spcBef>
                <a:spcPts val="600"/>
              </a:spcBef>
              <a:buFont typeface="Arial" panose="020B0604020202020204" pitchFamily="34" charset="0"/>
              <a:buChar char="•"/>
            </a:pPr>
            <a:r>
              <a:rPr lang="vi-VN" sz="2000" b="1"/>
              <a:t>Kết quả:</a:t>
            </a:r>
            <a:r>
              <a:rPr lang="vi-VN" sz="2000"/>
              <a:t> giảm nguy cơ ĐTĐ mới mắc </a:t>
            </a:r>
            <a:r>
              <a:rPr lang="vi-VN" sz="2000" b="1"/>
              <a:t>31–46% sau 6 năm</a:t>
            </a:r>
            <a:r>
              <a:rPr lang="vi-VN" sz="2000"/>
              <a:t>, hiệu quả kéo dài đến </a:t>
            </a:r>
            <a:r>
              <a:rPr lang="vi-VN" sz="2000" b="1"/>
              <a:t>20 năm</a:t>
            </a:r>
            <a:r>
              <a:rPr lang="vi-VN" sz="2000"/>
              <a:t> (nguy cơ tim mạch và tử vong giảm).</a:t>
            </a:r>
          </a:p>
          <a:p>
            <a:pPr marL="233363" indent="-233363">
              <a:spcBef>
                <a:spcPts val="600"/>
              </a:spcBef>
              <a:buFont typeface="Arial" panose="020B0604020202020204" pitchFamily="34" charset="0"/>
              <a:buChar char="•"/>
            </a:pPr>
            <a:r>
              <a:rPr lang="vi-VN" sz="2000" b="1"/>
              <a:t>Ý nghĩa:</a:t>
            </a:r>
            <a:r>
              <a:rPr lang="vi-VN" sz="2000"/>
              <a:t> Người lớn tuổi châu Á cũng hưởng lợi mạnh từ thay đổi lối sống.</a:t>
            </a:r>
          </a:p>
        </p:txBody>
      </p:sp>
    </p:spTree>
    <p:extLst>
      <p:ext uri="{BB962C8B-B14F-4D97-AF65-F5344CB8AC3E}">
        <p14:creationId xmlns:p14="http://schemas.microsoft.com/office/powerpoint/2010/main" val="1825680278"/>
      </p:ext>
    </p:extLst>
  </p:cSld>
  <p:clrMapOvr>
    <a:masterClrMapping/>
  </p:clrMapOvr>
  <p:transition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1148079" y="243937"/>
            <a:ext cx="10105275" cy="1143000"/>
          </a:xfrm>
        </p:spPr>
        <p:txBody>
          <a:bodyPr>
            <a:normAutofit/>
          </a:bodyPr>
          <a:lstStyle/>
          <a:p>
            <a:r>
              <a:rPr lang="vi-VN" sz="3600">
                <a:latin typeface="Calibri" panose="020F0502020204030204" pitchFamily="34" charset="0"/>
                <a:ea typeface="Calibri" panose="020F0502020204030204" pitchFamily="34" charset="0"/>
                <a:cs typeface="Calibri" panose="020F0502020204030204" pitchFamily="34" charset="0"/>
              </a:rPr>
              <a:t>Các can thiệp </a:t>
            </a:r>
            <a:r>
              <a:rPr lang="en-US" sz="3600">
                <a:latin typeface="Calibri" panose="020F0502020204030204" pitchFamily="34" charset="0"/>
                <a:ea typeface="Calibri" panose="020F0502020204030204" pitchFamily="34" charset="0"/>
                <a:cs typeface="Calibri" panose="020F0502020204030204" pitchFamily="34" charset="0"/>
              </a:rPr>
              <a:t>nội khoa và phẫu thuật</a:t>
            </a:r>
            <a:r>
              <a:rPr lang="vi-VN" sz="3600">
                <a:latin typeface="Calibri" panose="020F0502020204030204" pitchFamily="34" charset="0"/>
                <a:ea typeface="Calibri" panose="020F0502020204030204" pitchFamily="34" charset="0"/>
                <a:cs typeface="Calibri" panose="020F0502020204030204" pitchFamily="34" charset="0"/>
              </a:rPr>
              <a:t> được chứng minh là trì hoãn hoặc ngăn chặn </a:t>
            </a:r>
            <a:r>
              <a:rPr lang="en-US" sz="3600">
                <a:latin typeface="Calibri" panose="020F0502020204030204" pitchFamily="34" charset="0"/>
                <a:ea typeface="Calibri" panose="020F0502020204030204" pitchFamily="34" charset="0"/>
                <a:cs typeface="Calibri" panose="020F0502020204030204" pitchFamily="34" charset="0"/>
              </a:rPr>
              <a:t>ĐTĐ típ 2</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23131949"/>
              </p:ext>
            </p:extLst>
          </p:nvPr>
        </p:nvGraphicFramePr>
        <p:xfrm>
          <a:off x="1531620" y="2048014"/>
          <a:ext cx="9128759" cy="3596640"/>
        </p:xfrm>
        <a:graphic>
          <a:graphicData uri="http://schemas.openxmlformats.org/drawingml/2006/table">
            <a:tbl>
              <a:tblPr firstRow="1" bandRow="1">
                <a:tableStyleId>{93296810-A885-4BE3-A3E7-6D5BEEA58F35}</a:tableStyleId>
              </a:tblPr>
              <a:tblGrid>
                <a:gridCol w="3197574">
                  <a:extLst>
                    <a:ext uri="{9D8B030D-6E8A-4147-A177-3AD203B41FA5}">
                      <a16:colId xmlns:a16="http://schemas.microsoft.com/office/drawing/2014/main" val="20000"/>
                    </a:ext>
                  </a:extLst>
                </a:gridCol>
                <a:gridCol w="2219493">
                  <a:extLst>
                    <a:ext uri="{9D8B030D-6E8A-4147-A177-3AD203B41FA5}">
                      <a16:colId xmlns:a16="http://schemas.microsoft.com/office/drawing/2014/main" val="20001"/>
                    </a:ext>
                  </a:extLst>
                </a:gridCol>
                <a:gridCol w="3711692">
                  <a:extLst>
                    <a:ext uri="{9D8B030D-6E8A-4147-A177-3AD203B41FA5}">
                      <a16:colId xmlns:a16="http://schemas.microsoft.com/office/drawing/2014/main" val="20002"/>
                    </a:ext>
                  </a:extLst>
                </a:gridCol>
              </a:tblGrid>
              <a:tr h="566975">
                <a:tc>
                  <a:txBody>
                    <a:bodyPr/>
                    <a:lstStyle/>
                    <a:p>
                      <a:r>
                        <a:rPr lang="en-US" sz="1600" dirty="0"/>
                        <a:t>Intervention</a:t>
                      </a:r>
                      <a:endParaRPr lang="en-US" sz="1600" dirty="0">
                        <a:latin typeface="+mn-lt"/>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Follow-up</a:t>
                      </a:r>
                      <a:r>
                        <a:rPr lang="en-US" sz="1600" baseline="0" dirty="0"/>
                        <a:t> Period</a:t>
                      </a:r>
                      <a:endParaRPr lang="en-US" sz="1600" dirty="0">
                        <a:solidFill>
                          <a:srgbClr val="FFFFFF"/>
                        </a:solidFill>
                        <a:latin typeface="+mn-lt"/>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t>Reduction in Risk of T2D</a:t>
                      </a:r>
                      <a:br>
                        <a:rPr lang="en-US" sz="1600" baseline="0" dirty="0"/>
                      </a:br>
                      <a:r>
                        <a:rPr lang="en-US" sz="1600" baseline="0" dirty="0"/>
                        <a:t>(P value vs placebo)</a:t>
                      </a:r>
                      <a:endParaRPr lang="en-US" sz="1600" dirty="0">
                        <a:solidFill>
                          <a:srgbClr val="FFFFFF"/>
                        </a:solidFill>
                        <a:latin typeface="+mn-lt"/>
                      </a:endParaRPr>
                    </a:p>
                  </a:txBody>
                  <a:tcPr anchor="b"/>
                </a:tc>
                <a:extLst>
                  <a:ext uri="{0D108BD9-81ED-4DB2-BD59-A6C34878D82A}">
                    <a16:rowId xmlns:a16="http://schemas.microsoft.com/office/drawing/2014/main" val="10000"/>
                  </a:ext>
                </a:extLst>
              </a:tr>
              <a:tr h="328249">
                <a:tc>
                  <a:txBody>
                    <a:bodyPr/>
                    <a:lstStyle/>
                    <a:p>
                      <a:pPr marL="0" lvl="1" indent="0"/>
                      <a:r>
                        <a:rPr lang="en-US" sz="1600" dirty="0"/>
                        <a:t>Antihyperglycemic</a:t>
                      </a:r>
                      <a:r>
                        <a:rPr lang="en-US" sz="1600" baseline="0" dirty="0"/>
                        <a:t> agents</a:t>
                      </a:r>
                      <a:endParaRPr lang="en-US" sz="1600" b="1"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nchor="ctr"/>
                </a:tc>
                <a:extLst>
                  <a:ext uri="{0D108BD9-81ED-4DB2-BD59-A6C34878D82A}">
                    <a16:rowId xmlns:a16="http://schemas.microsoft.com/office/drawing/2014/main" val="10001"/>
                  </a:ext>
                </a:extLst>
              </a:tr>
              <a:tr h="328249">
                <a:tc>
                  <a:txBody>
                    <a:bodyPr/>
                    <a:lstStyle/>
                    <a:p>
                      <a:pPr marL="0" lvl="1" indent="0">
                        <a:tabLst>
                          <a:tab pos="228600" algn="l"/>
                        </a:tabLst>
                      </a:pPr>
                      <a:r>
                        <a:rPr lang="en-US" sz="1600" dirty="0"/>
                        <a:t>	Metformin</a:t>
                      </a:r>
                      <a:r>
                        <a:rPr lang="en-US" sz="1600" baseline="30000" dirty="0"/>
                        <a:t>1</a:t>
                      </a:r>
                      <a:endParaRPr lang="en-US" sz="1600" baseline="300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2.8 years</a:t>
                      </a:r>
                      <a:endParaRPr lang="en-US" sz="16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31% (</a:t>
                      </a:r>
                      <a:r>
                        <a:rPr lang="en-US" sz="1600" i="1" dirty="0"/>
                        <a:t>P</a:t>
                      </a:r>
                      <a:r>
                        <a:rPr lang="en-US" sz="1600" dirty="0"/>
                        <a:t>&lt;0.001)</a:t>
                      </a:r>
                      <a:endParaRPr lang="en-US" sz="1600" dirty="0">
                        <a:solidFill>
                          <a:schemeClr val="tx1"/>
                        </a:solidFill>
                        <a:latin typeface="+mn-lt"/>
                      </a:endParaRPr>
                    </a:p>
                  </a:txBody>
                  <a:tcPr anchor="ctr"/>
                </a:tc>
                <a:extLst>
                  <a:ext uri="{0D108BD9-81ED-4DB2-BD59-A6C34878D82A}">
                    <a16:rowId xmlns:a16="http://schemas.microsoft.com/office/drawing/2014/main" val="10002"/>
                  </a:ext>
                </a:extLst>
              </a:tr>
              <a:tr h="328249">
                <a:tc>
                  <a:txBody>
                    <a:bodyPr/>
                    <a:lstStyle/>
                    <a:p>
                      <a:pPr marL="0" lvl="1" indent="0">
                        <a:tabLst>
                          <a:tab pos="228600" algn="l"/>
                        </a:tabLst>
                      </a:pPr>
                      <a:r>
                        <a:rPr lang="en-US" sz="1600" dirty="0"/>
                        <a:t>	Acarbose</a:t>
                      </a:r>
                      <a:r>
                        <a:rPr lang="en-US" sz="1600" baseline="30000" dirty="0"/>
                        <a:t>2</a:t>
                      </a:r>
                      <a:endParaRPr lang="en-US" sz="1600" baseline="300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3.3 years</a:t>
                      </a:r>
                      <a:endParaRPr lang="en-US" sz="16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25% (</a:t>
                      </a:r>
                      <a:r>
                        <a:rPr lang="en-US" sz="1600" i="1" dirty="0"/>
                        <a:t>P</a:t>
                      </a:r>
                      <a:r>
                        <a:rPr lang="en-US" sz="1600" dirty="0"/>
                        <a:t>=0.0015)</a:t>
                      </a:r>
                      <a:endParaRPr lang="en-US" sz="1600" dirty="0">
                        <a:solidFill>
                          <a:schemeClr val="tx1"/>
                        </a:solidFill>
                        <a:latin typeface="+mn-lt"/>
                      </a:endParaRPr>
                    </a:p>
                  </a:txBody>
                  <a:tcPr anchor="ctr"/>
                </a:tc>
                <a:extLst>
                  <a:ext uri="{0D108BD9-81ED-4DB2-BD59-A6C34878D82A}">
                    <a16:rowId xmlns:a16="http://schemas.microsoft.com/office/drawing/2014/main" val="10003"/>
                  </a:ext>
                </a:extLst>
              </a:tr>
              <a:tr h="328249">
                <a:tc>
                  <a:txBody>
                    <a:bodyPr/>
                    <a:lstStyle/>
                    <a:p>
                      <a:pPr marL="0" lvl="1" indent="0">
                        <a:tabLst>
                          <a:tab pos="228600" algn="l"/>
                        </a:tabLst>
                      </a:pPr>
                      <a:r>
                        <a:rPr lang="en-US" sz="1600" dirty="0"/>
                        <a:t>	Pioglitazone</a:t>
                      </a:r>
                      <a:r>
                        <a:rPr lang="en-US" sz="1600" baseline="30000" dirty="0"/>
                        <a:t>3</a:t>
                      </a:r>
                      <a:endParaRPr lang="en-US" sz="1600" baseline="300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2.4 years</a:t>
                      </a:r>
                      <a:endParaRPr lang="en-US" sz="16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72% (</a:t>
                      </a:r>
                      <a:r>
                        <a:rPr lang="en-US" sz="1600" i="1" dirty="0"/>
                        <a:t>P</a:t>
                      </a:r>
                      <a:r>
                        <a:rPr lang="en-US" sz="1600" dirty="0"/>
                        <a:t>&lt;0.001)</a:t>
                      </a:r>
                      <a:endParaRPr lang="en-US" sz="1600" dirty="0">
                        <a:solidFill>
                          <a:schemeClr val="tx1"/>
                        </a:solidFill>
                        <a:latin typeface="+mn-lt"/>
                      </a:endParaRPr>
                    </a:p>
                  </a:txBody>
                  <a:tcPr anchor="ctr"/>
                </a:tc>
                <a:extLst>
                  <a:ext uri="{0D108BD9-81ED-4DB2-BD59-A6C34878D82A}">
                    <a16:rowId xmlns:a16="http://schemas.microsoft.com/office/drawing/2014/main" val="10004"/>
                  </a:ext>
                </a:extLst>
              </a:tr>
              <a:tr h="328249">
                <a:tc>
                  <a:txBody>
                    <a:bodyPr/>
                    <a:lstStyle/>
                    <a:p>
                      <a:pPr marL="0" lvl="1" indent="0">
                        <a:tabLst>
                          <a:tab pos="228600" algn="l"/>
                        </a:tabLst>
                      </a:pPr>
                      <a:r>
                        <a:rPr lang="en-US" sz="1600" dirty="0"/>
                        <a:t>	Rosiglitazone</a:t>
                      </a:r>
                      <a:r>
                        <a:rPr lang="en-US" sz="1600" baseline="30000" dirty="0"/>
                        <a:t>4</a:t>
                      </a:r>
                      <a:endParaRPr lang="en-US" sz="1600" baseline="300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3.0 years</a:t>
                      </a:r>
                      <a:endParaRPr lang="en-US" sz="16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60% (</a:t>
                      </a:r>
                      <a:r>
                        <a:rPr lang="en-US" sz="1600" i="1" dirty="0"/>
                        <a:t>P</a:t>
                      </a:r>
                      <a:r>
                        <a:rPr lang="en-US" sz="1600" dirty="0"/>
                        <a:t>&lt;0.0001)</a:t>
                      </a:r>
                      <a:endParaRPr lang="en-US" sz="1600" dirty="0">
                        <a:solidFill>
                          <a:schemeClr val="tx1"/>
                        </a:solidFill>
                        <a:latin typeface="+mn-lt"/>
                      </a:endParaRPr>
                    </a:p>
                  </a:txBody>
                  <a:tcPr anchor="ctr"/>
                </a:tc>
                <a:extLst>
                  <a:ext uri="{0D108BD9-81ED-4DB2-BD59-A6C34878D82A}">
                    <a16:rowId xmlns:a16="http://schemas.microsoft.com/office/drawing/2014/main" val="10005"/>
                  </a:ext>
                </a:extLst>
              </a:tr>
              <a:tr h="328249">
                <a:tc>
                  <a:txBody>
                    <a:bodyPr/>
                    <a:lstStyle/>
                    <a:p>
                      <a:pPr marL="0" lvl="1" indent="0"/>
                      <a:r>
                        <a:rPr lang="en-US" sz="1600" dirty="0"/>
                        <a:t>Weight loss interventions</a:t>
                      </a:r>
                      <a:endParaRPr lang="en-US" sz="1600" b="1"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nchor="ctr"/>
                </a:tc>
                <a:extLst>
                  <a:ext uri="{0D108BD9-81ED-4DB2-BD59-A6C34878D82A}">
                    <a16:rowId xmlns:a16="http://schemas.microsoft.com/office/drawing/2014/main" val="10006"/>
                  </a:ext>
                </a:extLst>
              </a:tr>
              <a:tr h="328249">
                <a:tc>
                  <a:txBody>
                    <a:bodyPr/>
                    <a:lstStyle/>
                    <a:p>
                      <a:pPr marL="0" lvl="1" indent="0">
                        <a:tabLst>
                          <a:tab pos="228600" algn="l"/>
                        </a:tabLst>
                      </a:pPr>
                      <a:r>
                        <a:rPr lang="en-US" sz="1600" dirty="0"/>
                        <a:t>	Orlistat</a:t>
                      </a:r>
                      <a:r>
                        <a:rPr lang="en-US" sz="1600" baseline="30000" dirty="0"/>
                        <a:t>5</a:t>
                      </a:r>
                      <a:endParaRPr lang="en-US" sz="1600" baseline="300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4 years</a:t>
                      </a:r>
                      <a:endParaRPr lang="en-US" sz="16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37% (</a:t>
                      </a:r>
                      <a:r>
                        <a:rPr lang="en-US" sz="1600" i="1" dirty="0"/>
                        <a:t>P</a:t>
                      </a:r>
                      <a:r>
                        <a:rPr lang="en-US" sz="1600" dirty="0"/>
                        <a:t>=0.0032)</a:t>
                      </a:r>
                      <a:endParaRPr lang="en-US" sz="1600" dirty="0">
                        <a:solidFill>
                          <a:schemeClr val="tx1"/>
                        </a:solidFill>
                        <a:latin typeface="+mn-lt"/>
                      </a:endParaRPr>
                    </a:p>
                  </a:txBody>
                  <a:tcPr anchor="ctr"/>
                </a:tc>
                <a:extLst>
                  <a:ext uri="{0D108BD9-81ED-4DB2-BD59-A6C34878D82A}">
                    <a16:rowId xmlns:a16="http://schemas.microsoft.com/office/drawing/2014/main" val="10007"/>
                  </a:ext>
                </a:extLst>
              </a:tr>
              <a:tr h="328249">
                <a:tc>
                  <a:txBody>
                    <a:bodyPr/>
                    <a:lstStyle/>
                    <a:p>
                      <a:pPr marL="0" lvl="1" indent="0">
                        <a:tabLst>
                          <a:tab pos="228600" algn="l"/>
                        </a:tabLst>
                      </a:pPr>
                      <a:r>
                        <a:rPr lang="en-US" sz="1600" dirty="0"/>
                        <a:t>	Phentermine/topiramate</a:t>
                      </a:r>
                      <a:r>
                        <a:rPr lang="en-US" sz="1600" baseline="30000" dirty="0"/>
                        <a:t>6</a:t>
                      </a:r>
                      <a:endParaRPr lang="en-US" sz="1600" baseline="300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2 years</a:t>
                      </a:r>
                      <a:endParaRPr lang="en-US" sz="16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79% (</a:t>
                      </a:r>
                      <a:r>
                        <a:rPr lang="en-US" sz="1600" i="1" dirty="0"/>
                        <a:t>P</a:t>
                      </a:r>
                      <a:r>
                        <a:rPr lang="en-US" sz="1600" dirty="0"/>
                        <a:t>&lt;0.05)</a:t>
                      </a:r>
                      <a:endParaRPr lang="en-US" sz="1600" dirty="0">
                        <a:solidFill>
                          <a:schemeClr val="tx1"/>
                        </a:solidFill>
                        <a:latin typeface="+mn-lt"/>
                      </a:endParaRPr>
                    </a:p>
                  </a:txBody>
                  <a:tcPr anchor="ctr"/>
                </a:tc>
                <a:extLst>
                  <a:ext uri="{0D108BD9-81ED-4DB2-BD59-A6C34878D82A}">
                    <a16:rowId xmlns:a16="http://schemas.microsoft.com/office/drawing/2014/main" val="10008"/>
                  </a:ext>
                </a:extLst>
              </a:tr>
              <a:tr h="328249">
                <a:tc>
                  <a:txBody>
                    <a:bodyPr/>
                    <a:lstStyle/>
                    <a:p>
                      <a:pPr marL="0" lvl="1" indent="0">
                        <a:tabLst>
                          <a:tab pos="228600" algn="l"/>
                        </a:tabLst>
                      </a:pPr>
                      <a:r>
                        <a:rPr lang="en-US" sz="1600" dirty="0"/>
                        <a:t>	Bariatric surgery</a:t>
                      </a:r>
                      <a:r>
                        <a:rPr lang="en-US" sz="1600" baseline="30000" dirty="0"/>
                        <a:t>7</a:t>
                      </a:r>
                      <a:endParaRPr lang="en-US" sz="1600" baseline="300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10 years</a:t>
                      </a:r>
                      <a:endParaRPr lang="en-US" sz="1600" dirty="0">
                        <a:solidFill>
                          <a:schemeClr val="tx1"/>
                        </a:solidFill>
                        <a:latin typeface="+mn-lt"/>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a:t>75% (</a:t>
                      </a:r>
                      <a:r>
                        <a:rPr lang="en-US" sz="1600" i="1" dirty="0"/>
                        <a:t>P</a:t>
                      </a:r>
                      <a:r>
                        <a:rPr lang="en-US" sz="1600" dirty="0"/>
                        <a:t>&lt;0.001)</a:t>
                      </a:r>
                      <a:endParaRPr lang="en-US" sz="1600" dirty="0">
                        <a:solidFill>
                          <a:schemeClr val="tx1"/>
                        </a:solidFill>
                        <a:latin typeface="+mn-lt"/>
                      </a:endParaRPr>
                    </a:p>
                  </a:txBody>
                  <a:tcPr anchor="ct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4"/>
          </p:nvPr>
        </p:nvSpPr>
        <p:spPr>
          <a:xfrm>
            <a:off x="10134602" y="629316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18</a:t>
            </a:fld>
            <a:endParaRPr lang="en-US" dirty="0">
              <a:solidFill>
                <a:prstClr val="black">
                  <a:lumMod val="50000"/>
                  <a:lumOff val="50000"/>
                </a:prstClr>
              </a:solidFill>
            </a:endParaRPr>
          </a:p>
        </p:txBody>
      </p:sp>
      <p:sp>
        <p:nvSpPr>
          <p:cNvPr id="102402" name="TextBox 3"/>
          <p:cNvSpPr txBox="1">
            <a:spLocks noChangeArrowheads="1"/>
          </p:cNvSpPr>
          <p:nvPr/>
        </p:nvSpPr>
        <p:spPr bwMode="auto">
          <a:xfrm>
            <a:off x="871856" y="5823808"/>
            <a:ext cx="789214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000" dirty="0">
                <a:solidFill>
                  <a:prstClr val="black"/>
                </a:solidFill>
              </a:rPr>
              <a:t>T2D, type 2 diabetes.</a:t>
            </a:r>
          </a:p>
          <a:p>
            <a:pPr>
              <a:spcBef>
                <a:spcPts val="600"/>
              </a:spcBef>
            </a:pPr>
            <a:r>
              <a:rPr lang="en-US" sz="1000" dirty="0">
                <a:solidFill>
                  <a:prstClr val="black"/>
                </a:solidFill>
              </a:rPr>
              <a:t>1. DPP Research Group. </a:t>
            </a:r>
            <a:r>
              <a:rPr lang="en-US" sz="1000" i="1" dirty="0">
                <a:solidFill>
                  <a:prstClr val="black"/>
                </a:solidFill>
              </a:rPr>
              <a:t>N Engl J Med</a:t>
            </a:r>
            <a:r>
              <a:rPr lang="en-US" sz="1000" dirty="0">
                <a:solidFill>
                  <a:prstClr val="black"/>
                </a:solidFill>
              </a:rPr>
              <a:t>. 2002;346:393-403. 2. STOP-NIDDM Trial Research Group. </a:t>
            </a:r>
            <a:r>
              <a:rPr lang="en-US" sz="1000" i="1" dirty="0">
                <a:solidFill>
                  <a:prstClr val="black"/>
                </a:solidFill>
              </a:rPr>
              <a:t>Lancet</a:t>
            </a:r>
            <a:r>
              <a:rPr lang="en-US" sz="1000" dirty="0">
                <a:solidFill>
                  <a:prstClr val="black"/>
                </a:solidFill>
              </a:rPr>
              <a:t>. 2002;359:2072-2077.</a:t>
            </a:r>
            <a:br>
              <a:rPr lang="en-US" sz="1000" dirty="0">
                <a:solidFill>
                  <a:prstClr val="black"/>
                </a:solidFill>
              </a:rPr>
            </a:br>
            <a:r>
              <a:rPr lang="en-US" sz="1000" dirty="0">
                <a:solidFill>
                  <a:prstClr val="black"/>
                </a:solidFill>
              </a:rPr>
              <a:t>3. </a:t>
            </a:r>
            <a:r>
              <a:rPr lang="en-US" sz="1000" dirty="0">
                <a:solidFill>
                  <a:prstClr val="black"/>
                </a:solidFill>
                <a:cs typeface="Arial"/>
              </a:rPr>
              <a:t>Defronzo RA, et al. </a:t>
            </a:r>
            <a:r>
              <a:rPr lang="en-US" sz="1000" i="1" dirty="0">
                <a:solidFill>
                  <a:prstClr val="black"/>
                </a:solidFill>
              </a:rPr>
              <a:t>N Engl J Med. </a:t>
            </a:r>
            <a:r>
              <a:rPr lang="en-US" sz="1000" dirty="0">
                <a:solidFill>
                  <a:prstClr val="black"/>
                </a:solidFill>
              </a:rPr>
              <a:t>2011;364:1104-15. 4. DREAM Trial Investigators. </a:t>
            </a:r>
            <a:r>
              <a:rPr lang="en-US" sz="1000" i="1" dirty="0">
                <a:solidFill>
                  <a:prstClr val="black"/>
                </a:solidFill>
              </a:rPr>
              <a:t>Lancet</a:t>
            </a:r>
            <a:r>
              <a:rPr lang="en-US" sz="1000" dirty="0">
                <a:solidFill>
                  <a:prstClr val="black"/>
                </a:solidFill>
              </a:rPr>
              <a:t>. 2006;368:1096-1105.</a:t>
            </a:r>
            <a:br>
              <a:rPr lang="en-US" sz="1000" dirty="0">
                <a:solidFill>
                  <a:prstClr val="black"/>
                </a:solidFill>
              </a:rPr>
            </a:br>
            <a:r>
              <a:rPr lang="en-US" sz="1000" dirty="0">
                <a:solidFill>
                  <a:prstClr val="black"/>
                </a:solidFill>
              </a:rPr>
              <a:t>5. Torgerson JS, et al. </a:t>
            </a:r>
            <a:r>
              <a:rPr lang="en-US" sz="1000" i="1" dirty="0">
                <a:solidFill>
                  <a:prstClr val="black"/>
                </a:solidFill>
              </a:rPr>
              <a:t>Diabetes Care</a:t>
            </a:r>
            <a:r>
              <a:rPr lang="en-US" sz="1000" dirty="0">
                <a:solidFill>
                  <a:prstClr val="black"/>
                </a:solidFill>
              </a:rPr>
              <a:t>. 2004;27:155-161. 6. Garvey WT, et al. </a:t>
            </a:r>
            <a:r>
              <a:rPr lang="en-US" sz="1000" i="1" dirty="0">
                <a:solidFill>
                  <a:prstClr val="black"/>
                </a:solidFill>
              </a:rPr>
              <a:t>Diabetes Care</a:t>
            </a:r>
            <a:r>
              <a:rPr lang="en-US" sz="1000" dirty="0">
                <a:solidFill>
                  <a:prstClr val="black"/>
                </a:solidFill>
              </a:rPr>
              <a:t>. 2014;37:912-921.</a:t>
            </a:r>
            <a:br>
              <a:rPr lang="en-US" sz="1000" dirty="0">
                <a:solidFill>
                  <a:prstClr val="black"/>
                </a:solidFill>
              </a:rPr>
            </a:br>
            <a:r>
              <a:rPr lang="en-US" sz="1000" dirty="0">
                <a:solidFill>
                  <a:prstClr val="black"/>
                </a:solidFill>
              </a:rPr>
              <a:t>7. Sjostrom L, et al. </a:t>
            </a:r>
            <a:r>
              <a:rPr lang="en-US" sz="1000" i="1" dirty="0">
                <a:solidFill>
                  <a:prstClr val="black"/>
                </a:solidFill>
              </a:rPr>
              <a:t>N Engl J Med</a:t>
            </a:r>
            <a:r>
              <a:rPr lang="en-US" sz="1000" dirty="0">
                <a:solidFill>
                  <a:prstClr val="black"/>
                </a:solidFill>
              </a:rPr>
              <a:t>. 2004;351:2683-2693.</a:t>
            </a:r>
          </a:p>
        </p:txBody>
      </p:sp>
    </p:spTree>
    <p:extLst>
      <p:ext uri="{BB962C8B-B14F-4D97-AF65-F5344CB8AC3E}">
        <p14:creationId xmlns:p14="http://schemas.microsoft.com/office/powerpoint/2010/main" val="4160356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807892" y="261383"/>
            <a:ext cx="10835467" cy="1143000"/>
          </a:xfrm>
        </p:spPr>
        <p:txBody>
          <a:bodyPr>
            <a:normAutofit fontScale="90000"/>
          </a:bodyPr>
          <a:lstStyle/>
          <a:p>
            <a:r>
              <a:rPr lang="en-US" sz="4000" b="1">
                <a:solidFill>
                  <a:srgbClr val="990F4A"/>
                </a:solidFill>
              </a:rPr>
              <a:t>Tác dụng của Metformin trên ngăn ngừa tiến triển từ IGT thành ĐTĐ</a:t>
            </a:r>
            <a:endParaRPr lang="en-US" sz="4000" b="1" dirty="0">
              <a:solidFill>
                <a:srgbClr val="990F4A"/>
              </a:solidFill>
            </a:endParaRPr>
          </a:p>
        </p:txBody>
      </p:sp>
      <p:sp>
        <p:nvSpPr>
          <p:cNvPr id="5" name="Slide Number Placeholder 4"/>
          <p:cNvSpPr>
            <a:spLocks noGrp="1"/>
          </p:cNvSpPr>
          <p:nvPr>
            <p:ph type="sldNum" sz="quarter" idx="4"/>
          </p:nvPr>
        </p:nvSpPr>
        <p:spPr>
          <a:xfrm>
            <a:off x="10165534" y="6334909"/>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19</a:t>
            </a:fld>
            <a:endParaRPr lang="en-US" dirty="0">
              <a:solidFill>
                <a:prstClr val="black">
                  <a:lumMod val="50000"/>
                  <a:lumOff val="50000"/>
                </a:prstClr>
              </a:solidFill>
            </a:endParaRPr>
          </a:p>
        </p:txBody>
      </p:sp>
      <p:sp>
        <p:nvSpPr>
          <p:cNvPr id="111619" name="Text Box 4"/>
          <p:cNvSpPr txBox="1">
            <a:spLocks noChangeArrowheads="1"/>
          </p:cNvSpPr>
          <p:nvPr/>
        </p:nvSpPr>
        <p:spPr bwMode="auto">
          <a:xfrm rot="-5400000">
            <a:off x="1367250" y="3948071"/>
            <a:ext cx="25699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1400" b="1" dirty="0">
                <a:solidFill>
                  <a:srgbClr val="000000"/>
                </a:solidFill>
              </a:rPr>
              <a:t>Incidence of Diabetes (%/yr)</a:t>
            </a:r>
          </a:p>
        </p:txBody>
      </p:sp>
      <p:sp>
        <p:nvSpPr>
          <p:cNvPr id="566280" name="Text Box 8"/>
          <p:cNvSpPr txBox="1">
            <a:spLocks noChangeArrowheads="1"/>
          </p:cNvSpPr>
          <p:nvPr/>
        </p:nvSpPr>
        <p:spPr bwMode="auto">
          <a:xfrm>
            <a:off x="7494588" y="4868864"/>
            <a:ext cx="184150" cy="396875"/>
          </a:xfrm>
          <a:prstGeom prst="rect">
            <a:avLst/>
          </a:prstGeom>
          <a:noFill/>
          <a:ln w="12700">
            <a:noFill/>
            <a:miter lim="800000"/>
            <a:headEnd type="none" w="sm" len="sm"/>
            <a:tailEnd type="none" w="sm" len="sm"/>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defRPr/>
            </a:pPr>
            <a:endParaRPr lang="fr-CA" sz="2000" dirty="0">
              <a:solidFill>
                <a:srgbClr val="FFFFFF"/>
              </a:solidFill>
              <a:effectLst>
                <a:outerShdw blurRad="38100" dist="38100" dir="2700000" algn="tl">
                  <a:srgbClr val="DDDDDD"/>
                </a:outerShdw>
              </a:effectLst>
            </a:endParaRPr>
          </a:p>
        </p:txBody>
      </p:sp>
      <p:sp>
        <p:nvSpPr>
          <p:cNvPr id="2" name="TextBox 1"/>
          <p:cNvSpPr txBox="1"/>
          <p:nvPr/>
        </p:nvSpPr>
        <p:spPr>
          <a:xfrm>
            <a:off x="4564862" y="5503277"/>
            <a:ext cx="815031" cy="338554"/>
          </a:xfrm>
          <a:prstGeom prst="rect">
            <a:avLst/>
          </a:prstGeom>
          <a:noFill/>
        </p:spPr>
        <p:txBody>
          <a:bodyPr wrap="none">
            <a:spAutoFit/>
          </a:bodyPr>
          <a:lstStyle/>
          <a:p>
            <a:pPr algn="ctr" fontAlgn="base">
              <a:spcBef>
                <a:spcPct val="0"/>
              </a:spcBef>
              <a:spcAft>
                <a:spcPct val="0"/>
              </a:spcAft>
              <a:defRPr/>
            </a:pPr>
            <a:r>
              <a:rPr lang="en-US" sz="1600" b="1" dirty="0">
                <a:solidFill>
                  <a:srgbClr val="000000"/>
                </a:solidFill>
                <a:cs typeface="ＭＳ Ｐゴシック" charset="0"/>
              </a:rPr>
              <a:t>Control</a:t>
            </a:r>
          </a:p>
        </p:txBody>
      </p:sp>
      <p:sp>
        <p:nvSpPr>
          <p:cNvPr id="111625" name="TextBox 2"/>
          <p:cNvSpPr txBox="1">
            <a:spLocks noChangeArrowheads="1"/>
          </p:cNvSpPr>
          <p:nvPr/>
        </p:nvSpPr>
        <p:spPr bwMode="auto">
          <a:xfrm>
            <a:off x="6375084" y="5503277"/>
            <a:ext cx="11785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dirty="0">
                <a:solidFill>
                  <a:srgbClr val="000000"/>
                </a:solidFill>
              </a:rPr>
              <a:t>Metformin</a:t>
            </a:r>
          </a:p>
        </p:txBody>
      </p:sp>
      <p:sp>
        <p:nvSpPr>
          <p:cNvPr id="111626" name="Rectangle 4"/>
          <p:cNvSpPr>
            <a:spLocks noChangeArrowheads="1"/>
          </p:cNvSpPr>
          <p:nvPr/>
        </p:nvSpPr>
        <p:spPr bwMode="auto">
          <a:xfrm>
            <a:off x="1524000" y="1759314"/>
            <a:ext cx="9144000" cy="707886"/>
          </a:xfrm>
          <a:prstGeom prst="rect">
            <a:avLst/>
          </a:prstGeom>
          <a:noFill/>
        </p:spPr>
        <p:txBody>
          <a:bodyPr wrap="square" rtlCol="0">
            <a:spAutoFit/>
          </a:bodyPr>
          <a:lstStyle/>
          <a:p>
            <a:pPr algn="ctr"/>
            <a:r>
              <a:rPr lang="en-US" sz="2000" b="1" dirty="0">
                <a:solidFill>
                  <a:srgbClr val="1B587C"/>
                </a:solidFill>
              </a:rPr>
              <a:t>The Chinese Prevention Study</a:t>
            </a:r>
          </a:p>
          <a:p>
            <a:pPr algn="ctr"/>
            <a:r>
              <a:rPr lang="en-US" sz="2000" b="1" dirty="0">
                <a:solidFill>
                  <a:srgbClr val="1B587C"/>
                </a:solidFill>
              </a:rPr>
              <a:t>(N=321)</a:t>
            </a:r>
          </a:p>
        </p:txBody>
      </p:sp>
      <p:sp>
        <p:nvSpPr>
          <p:cNvPr id="111627" name="TextBox 5"/>
          <p:cNvSpPr txBox="1">
            <a:spLocks noChangeArrowheads="1"/>
          </p:cNvSpPr>
          <p:nvPr/>
        </p:nvSpPr>
        <p:spPr bwMode="auto">
          <a:xfrm>
            <a:off x="1558291" y="6334909"/>
            <a:ext cx="379412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ts val="600"/>
              </a:spcBef>
              <a:spcAft>
                <a:spcPct val="0"/>
              </a:spcAft>
            </a:pPr>
            <a:r>
              <a:rPr lang="en-US" sz="1000" dirty="0">
                <a:solidFill>
                  <a:prstClr val="black"/>
                </a:solidFill>
              </a:rPr>
              <a:t>IGT, impaired glucose tolerance; RRR, relative risk reduction.</a:t>
            </a:r>
          </a:p>
          <a:p>
            <a:pPr eaLnBrk="1" fontAlgn="base" hangingPunct="1">
              <a:spcBef>
                <a:spcPts val="600"/>
              </a:spcBef>
              <a:spcAft>
                <a:spcPct val="0"/>
              </a:spcAft>
            </a:pPr>
            <a:r>
              <a:rPr lang="en-US" sz="1000" dirty="0">
                <a:solidFill>
                  <a:prstClr val="black"/>
                </a:solidFill>
              </a:rPr>
              <a:t>Yang W, et al. </a:t>
            </a:r>
            <a:r>
              <a:rPr lang="en-US" sz="1000" i="1" dirty="0">
                <a:solidFill>
                  <a:prstClr val="black"/>
                </a:solidFill>
              </a:rPr>
              <a:t>Chin J Endocrinol Metab.</a:t>
            </a:r>
            <a:r>
              <a:rPr lang="en-US" sz="1000" dirty="0">
                <a:solidFill>
                  <a:prstClr val="black"/>
                </a:solidFill>
              </a:rPr>
              <a:t> 2001;17:131-136.</a:t>
            </a:r>
          </a:p>
        </p:txBody>
      </p:sp>
      <p:graphicFrame>
        <p:nvGraphicFramePr>
          <p:cNvPr id="19" name="Object 3"/>
          <p:cNvGraphicFramePr>
            <a:graphicFrameLocks noChangeAspect="1"/>
          </p:cNvGraphicFramePr>
          <p:nvPr/>
        </p:nvGraphicFramePr>
        <p:xfrm>
          <a:off x="2806107" y="2449874"/>
          <a:ext cx="7094537" cy="3325551"/>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6531042" y="3130865"/>
            <a:ext cx="778476" cy="1052753"/>
            <a:chOff x="6447953" y="1955581"/>
            <a:chExt cx="778476" cy="1308143"/>
          </a:xfrm>
        </p:grpSpPr>
        <p:sp>
          <p:nvSpPr>
            <p:cNvPr id="15" name="Down Arrow 14"/>
            <p:cNvSpPr/>
            <p:nvPr/>
          </p:nvSpPr>
          <p:spPr>
            <a:xfrm>
              <a:off x="6447953" y="1955581"/>
              <a:ext cx="778476" cy="130814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16" name="Text Box 5"/>
            <p:cNvSpPr txBox="1">
              <a:spLocks noChangeArrowheads="1"/>
            </p:cNvSpPr>
            <p:nvPr/>
          </p:nvSpPr>
          <p:spPr bwMode="auto">
            <a:xfrm>
              <a:off x="6586000" y="2810780"/>
              <a:ext cx="547967" cy="38506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lIns="93534" tIns="46767" rIns="93534" bIns="46767">
              <a:spAutoFit/>
            </a:bodyPr>
            <a:lstStyle>
              <a:lvl1pPr defTabSz="935038">
                <a:defRPr sz="2400">
                  <a:solidFill>
                    <a:schemeClr val="tx1"/>
                  </a:solidFill>
                  <a:latin typeface="Times New Roman" pitchFamily="18" charset="0"/>
                </a:defRPr>
              </a:lvl1pPr>
              <a:lvl2pPr marL="742950" indent="-285750" defTabSz="935038">
                <a:defRPr sz="2400">
                  <a:solidFill>
                    <a:schemeClr val="tx1"/>
                  </a:solidFill>
                  <a:latin typeface="Times New Roman" pitchFamily="18" charset="0"/>
                </a:defRPr>
              </a:lvl2pPr>
              <a:lvl3pPr marL="1143000" indent="-228600" defTabSz="935038">
                <a:defRPr sz="2400">
                  <a:solidFill>
                    <a:schemeClr val="tx1"/>
                  </a:solidFill>
                  <a:latin typeface="Times New Roman" pitchFamily="18" charset="0"/>
                </a:defRPr>
              </a:lvl3pPr>
              <a:lvl4pPr marL="1600200" indent="-228600" defTabSz="935038">
                <a:defRPr sz="2400">
                  <a:solidFill>
                    <a:schemeClr val="tx1"/>
                  </a:solidFill>
                  <a:latin typeface="Times New Roman" pitchFamily="18" charset="0"/>
                </a:defRPr>
              </a:lvl4pPr>
              <a:lvl5pPr marL="2057400" indent="-228600" defTabSz="935038">
                <a:defRPr sz="2400">
                  <a:solidFill>
                    <a:schemeClr val="tx1"/>
                  </a:solidFill>
                  <a:latin typeface="Times New Roman" pitchFamily="18" charset="0"/>
                </a:defRPr>
              </a:lvl5pPr>
              <a:lvl6pPr marL="2514600" indent="-228600" defTabSz="935038" eaLnBrk="0" fontAlgn="base" hangingPunct="0">
                <a:spcBef>
                  <a:spcPct val="0"/>
                </a:spcBef>
                <a:spcAft>
                  <a:spcPct val="0"/>
                </a:spcAft>
                <a:defRPr sz="2400">
                  <a:solidFill>
                    <a:schemeClr val="tx1"/>
                  </a:solidFill>
                  <a:latin typeface="Times New Roman" pitchFamily="18" charset="0"/>
                </a:defRPr>
              </a:lvl6pPr>
              <a:lvl7pPr marL="2971800" indent="-228600" defTabSz="935038" eaLnBrk="0" fontAlgn="base" hangingPunct="0">
                <a:spcBef>
                  <a:spcPct val="0"/>
                </a:spcBef>
                <a:spcAft>
                  <a:spcPct val="0"/>
                </a:spcAft>
                <a:defRPr sz="2400">
                  <a:solidFill>
                    <a:schemeClr val="tx1"/>
                  </a:solidFill>
                  <a:latin typeface="Times New Roman" pitchFamily="18" charset="0"/>
                </a:defRPr>
              </a:lvl7pPr>
              <a:lvl8pPr marL="3429000" indent="-228600" defTabSz="935038" eaLnBrk="0" fontAlgn="base" hangingPunct="0">
                <a:spcBef>
                  <a:spcPct val="0"/>
                </a:spcBef>
                <a:spcAft>
                  <a:spcPct val="0"/>
                </a:spcAft>
                <a:defRPr sz="2400">
                  <a:solidFill>
                    <a:schemeClr val="tx1"/>
                  </a:solidFill>
                  <a:latin typeface="Times New Roman" pitchFamily="18" charset="0"/>
                </a:defRPr>
              </a:lvl8pPr>
              <a:lvl9pPr marL="3886200" indent="-228600" defTabSz="935038"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dirty="0">
                  <a:solidFill>
                    <a:prstClr val="white"/>
                  </a:solidFill>
                  <a:latin typeface="Arial" pitchFamily="34" charset="0"/>
                </a:rPr>
                <a:t>65%</a:t>
              </a:r>
            </a:p>
          </p:txBody>
        </p:sp>
      </p:grpSp>
    </p:spTree>
    <p:extLst>
      <p:ext uri="{BB962C8B-B14F-4D97-AF65-F5344CB8AC3E}">
        <p14:creationId xmlns:p14="http://schemas.microsoft.com/office/powerpoint/2010/main" val="32874595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BECEE-20FB-591C-B5AD-14F7C9AB79CC}"/>
              </a:ext>
            </a:extLst>
          </p:cNvPr>
          <p:cNvSpPr>
            <a:spLocks noGrp="1"/>
          </p:cNvSpPr>
          <p:nvPr>
            <p:ph type="title"/>
          </p:nvPr>
        </p:nvSpPr>
        <p:spPr>
          <a:xfrm>
            <a:off x="640080" y="325369"/>
            <a:ext cx="4368602" cy="1956841"/>
          </a:xfrm>
        </p:spPr>
        <p:txBody>
          <a:bodyPr anchor="b">
            <a:normAutofit/>
          </a:bodyPr>
          <a:lstStyle/>
          <a:p>
            <a:r>
              <a:rPr lang="en-US" sz="5400"/>
              <a:t>Nội dung</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F17429-7830-455A-CB14-5BF655E37794}"/>
              </a:ext>
            </a:extLst>
          </p:cNvPr>
          <p:cNvSpPr>
            <a:spLocks noGrp="1"/>
          </p:cNvSpPr>
          <p:nvPr>
            <p:ph idx="1"/>
          </p:nvPr>
        </p:nvSpPr>
        <p:spPr>
          <a:xfrm>
            <a:off x="640079" y="2872899"/>
            <a:ext cx="5293129" cy="3320668"/>
          </a:xfrm>
        </p:spPr>
        <p:txBody>
          <a:bodyPr>
            <a:normAutofit/>
          </a:bodyPr>
          <a:lstStyle/>
          <a:p>
            <a:r>
              <a:rPr lang="en-US"/>
              <a:t>Những thay đổi chuyển hóa ở người cao tuổi</a:t>
            </a:r>
          </a:p>
          <a:p>
            <a:r>
              <a:rPr lang="en-US"/>
              <a:t>Tiền đái tháo đường: tần xuất và hậu quả</a:t>
            </a:r>
          </a:p>
          <a:p>
            <a:r>
              <a:rPr lang="en-US"/>
              <a:t>Thái độ tiếp cận và các biện pháp can thiệp</a:t>
            </a:r>
          </a:p>
        </p:txBody>
      </p:sp>
      <p:pic>
        <p:nvPicPr>
          <p:cNvPr id="3074" name="Picture 2" descr="Old man with a magnifying glass Vector Images | DepositPhotos">
            <a:extLst>
              <a:ext uri="{FF2B5EF4-FFF2-40B4-BE49-F238E27FC236}">
                <a16:creationId xmlns:a16="http://schemas.microsoft.com/office/drawing/2014/main" id="{C9609E04-2708-6300-2EA3-78F1A6BB0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2" r="-1" b="-1"/>
          <a:stretch>
            <a:fillRect/>
          </a:stretch>
        </p:blipFill>
        <p:spPr bwMode="auto">
          <a:xfrm>
            <a:off x="6730190" y="820892"/>
            <a:ext cx="4517475" cy="450382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943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title"/>
          </p:nvPr>
        </p:nvSpPr>
        <p:spPr>
          <a:xfrm>
            <a:off x="721360" y="232071"/>
            <a:ext cx="10962640" cy="1143000"/>
          </a:xfrm>
        </p:spPr>
        <p:txBody>
          <a:bodyPr>
            <a:noAutofit/>
          </a:bodyPr>
          <a:lstStyle/>
          <a:p>
            <a:r>
              <a:rPr lang="vi-VN" sz="4000" b="1">
                <a:solidFill>
                  <a:srgbClr val="990F4A"/>
                </a:solidFill>
                <a:latin typeface="Calibri" panose="020F0502020204030204" pitchFamily="34" charset="0"/>
                <a:ea typeface="Calibri" panose="020F0502020204030204" pitchFamily="34" charset="0"/>
                <a:cs typeface="Calibri" panose="020F0502020204030204" pitchFamily="34" charset="0"/>
              </a:rPr>
              <a:t>Ảnh hưởng của việc thay đổi lối sống và metformin đối với tỷ lệ mắc bệnh </a:t>
            </a:r>
            <a:r>
              <a:rPr lang="en-US" sz="4000" b="1">
                <a:solidFill>
                  <a:srgbClr val="990F4A"/>
                </a:solidFill>
                <a:latin typeface="Calibri" panose="020F0502020204030204" pitchFamily="34" charset="0"/>
                <a:ea typeface="Calibri" panose="020F0502020204030204" pitchFamily="34" charset="0"/>
                <a:cs typeface="Calibri" panose="020F0502020204030204" pitchFamily="34" charset="0"/>
              </a:rPr>
              <a:t>đái tháo</a:t>
            </a:r>
            <a:r>
              <a:rPr lang="vi-VN" sz="4000" b="1">
                <a:solidFill>
                  <a:srgbClr val="990F4A"/>
                </a:solidFill>
                <a:latin typeface="Calibri" panose="020F0502020204030204" pitchFamily="34" charset="0"/>
                <a:ea typeface="Calibri" panose="020F0502020204030204" pitchFamily="34" charset="0"/>
                <a:cs typeface="Calibri" panose="020F0502020204030204" pitchFamily="34" charset="0"/>
              </a:rPr>
              <a:t> đường tích lũy</a:t>
            </a:r>
            <a:endParaRPr lang="en-US" sz="4000" b="1" dirty="0">
              <a:solidFill>
                <a:srgbClr val="990F4A"/>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4"/>
          </p:nvPr>
        </p:nvSpPr>
        <p:spPr>
          <a:xfrm>
            <a:off x="10143526" y="630216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20</a:t>
            </a:fld>
            <a:endParaRPr lang="en-US" dirty="0">
              <a:solidFill>
                <a:prstClr val="black">
                  <a:lumMod val="50000"/>
                  <a:lumOff val="50000"/>
                </a:prstClr>
              </a:solidFill>
            </a:endParaRPr>
          </a:p>
        </p:txBody>
      </p:sp>
      <p:sp>
        <p:nvSpPr>
          <p:cNvPr id="113669" name="Text Box 10"/>
          <p:cNvSpPr txBox="1">
            <a:spLocks noChangeArrowheads="1"/>
          </p:cNvSpPr>
          <p:nvPr/>
        </p:nvSpPr>
        <p:spPr bwMode="auto">
          <a:xfrm rot="-5400000">
            <a:off x="841319" y="3752243"/>
            <a:ext cx="2659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fr-CA" sz="1400" b="1" dirty="0">
                <a:solidFill>
                  <a:srgbClr val="000000"/>
                </a:solidFill>
              </a:rPr>
              <a:t>3-y Cumulative Incidence (%)</a:t>
            </a:r>
          </a:p>
        </p:txBody>
      </p:sp>
      <p:sp>
        <p:nvSpPr>
          <p:cNvPr id="113672" name="Text Box 17"/>
          <p:cNvSpPr txBox="1">
            <a:spLocks noChangeArrowheads="1"/>
          </p:cNvSpPr>
          <p:nvPr/>
        </p:nvSpPr>
        <p:spPr bwMode="auto">
          <a:xfrm>
            <a:off x="3688872" y="5361553"/>
            <a:ext cx="821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fr-CA" sz="1400" b="1" dirty="0">
                <a:solidFill>
                  <a:srgbClr val="000000"/>
                </a:solidFill>
              </a:rPr>
              <a:t>Control</a:t>
            </a:r>
          </a:p>
          <a:p>
            <a:pPr algn="ctr" eaLnBrk="1" fontAlgn="base" hangingPunct="1">
              <a:spcBef>
                <a:spcPct val="0"/>
              </a:spcBef>
              <a:spcAft>
                <a:spcPct val="0"/>
              </a:spcAft>
            </a:pPr>
            <a:r>
              <a:rPr lang="fr-CA" sz="1400" b="1" dirty="0">
                <a:solidFill>
                  <a:srgbClr val="000000"/>
                </a:solidFill>
              </a:rPr>
              <a:t>(n=136</a:t>
            </a:r>
            <a:r>
              <a:rPr lang="en-US" sz="1400" b="1" dirty="0">
                <a:solidFill>
                  <a:srgbClr val="000000"/>
                </a:solidFill>
              </a:rPr>
              <a:t>)</a:t>
            </a:r>
            <a:endParaRPr lang="fr-CA" sz="1400" b="1" dirty="0">
              <a:solidFill>
                <a:srgbClr val="000000"/>
              </a:solidFill>
            </a:endParaRPr>
          </a:p>
        </p:txBody>
      </p:sp>
      <p:sp>
        <p:nvSpPr>
          <p:cNvPr id="3" name="TextBox 2"/>
          <p:cNvSpPr txBox="1"/>
          <p:nvPr/>
        </p:nvSpPr>
        <p:spPr>
          <a:xfrm>
            <a:off x="1556372" y="6327321"/>
            <a:ext cx="6661036" cy="477054"/>
          </a:xfrm>
          <a:prstGeom prst="rect">
            <a:avLst/>
          </a:prstGeom>
          <a:noFill/>
        </p:spPr>
        <p:txBody>
          <a:bodyPr wrap="square" anchor="b">
            <a:spAutoFit/>
          </a:bodyPr>
          <a:lstStyle/>
          <a:p>
            <a:pPr fontAlgn="base">
              <a:spcBef>
                <a:spcPts val="600"/>
              </a:spcBef>
              <a:spcAft>
                <a:spcPct val="0"/>
              </a:spcAft>
              <a:defRPr/>
            </a:pPr>
            <a:r>
              <a:rPr lang="en-US" sz="1000" dirty="0">
                <a:solidFill>
                  <a:prstClr val="black"/>
                </a:solidFill>
                <a:cs typeface="ＭＳ Ｐゴシック" charset="0"/>
              </a:rPr>
              <a:t>DPP, Diabetes Prevention Program; LSM, lifestyle modification; MET, metformin; RRR, relative risk reduction.</a:t>
            </a:r>
          </a:p>
          <a:p>
            <a:pPr fontAlgn="base">
              <a:spcBef>
                <a:spcPts val="600"/>
              </a:spcBef>
              <a:spcAft>
                <a:spcPct val="0"/>
              </a:spcAft>
              <a:defRPr/>
            </a:pPr>
            <a:r>
              <a:rPr lang="fr-CA" sz="1000" dirty="0">
                <a:solidFill>
                  <a:prstClr val="black"/>
                </a:solidFill>
              </a:rPr>
              <a:t>Ramachandran A, et al. </a:t>
            </a:r>
            <a:r>
              <a:rPr lang="fr-CA" sz="1000" i="1" dirty="0">
                <a:solidFill>
                  <a:prstClr val="black"/>
                </a:solidFill>
              </a:rPr>
              <a:t>Diabetologia.</a:t>
            </a:r>
            <a:r>
              <a:rPr lang="fr-CA" sz="1000" dirty="0">
                <a:solidFill>
                  <a:prstClr val="black"/>
                </a:solidFill>
              </a:rPr>
              <a:t> 2006;49:289-297.</a:t>
            </a:r>
            <a:endParaRPr lang="en-US" sz="1000" dirty="0">
              <a:solidFill>
                <a:prstClr val="black"/>
              </a:solidFill>
              <a:cs typeface="ＭＳ Ｐゴシック" charset="0"/>
            </a:endParaRPr>
          </a:p>
        </p:txBody>
      </p:sp>
      <p:sp>
        <p:nvSpPr>
          <p:cNvPr id="14" name="Rectangle 13"/>
          <p:cNvSpPr/>
          <p:nvPr/>
        </p:nvSpPr>
        <p:spPr>
          <a:xfrm>
            <a:off x="3822193" y="1533506"/>
            <a:ext cx="4572000" cy="707886"/>
          </a:xfrm>
          <a:prstGeom prst="rect">
            <a:avLst/>
          </a:prstGeom>
          <a:noFill/>
        </p:spPr>
        <p:txBody>
          <a:bodyPr wrap="square" rtlCol="0">
            <a:spAutoFit/>
          </a:bodyPr>
          <a:lstStyle/>
          <a:p>
            <a:pPr algn="ctr"/>
            <a:r>
              <a:rPr lang="en-US" sz="2000" b="1" dirty="0">
                <a:solidFill>
                  <a:srgbClr val="1B587C"/>
                </a:solidFill>
              </a:rPr>
              <a:t>The Indian DPP</a:t>
            </a:r>
          </a:p>
          <a:p>
            <a:pPr algn="ctr"/>
            <a:r>
              <a:rPr lang="en-US" sz="2000" b="1" dirty="0">
                <a:solidFill>
                  <a:srgbClr val="1B587C"/>
                </a:solidFill>
              </a:rPr>
              <a:t>(N=531) </a:t>
            </a:r>
          </a:p>
        </p:txBody>
      </p:sp>
      <p:graphicFrame>
        <p:nvGraphicFramePr>
          <p:cNvPr id="29" name="Object 5"/>
          <p:cNvGraphicFramePr>
            <a:graphicFrameLocks noChangeAspect="1"/>
          </p:cNvGraphicFramePr>
          <p:nvPr/>
        </p:nvGraphicFramePr>
        <p:xfrm>
          <a:off x="2270760" y="2229962"/>
          <a:ext cx="7772400" cy="3736498"/>
        </p:xfrm>
        <a:graphic>
          <a:graphicData uri="http://schemas.openxmlformats.org/drawingml/2006/chart">
            <c:chart xmlns:c="http://schemas.openxmlformats.org/drawingml/2006/chart" xmlns:r="http://schemas.openxmlformats.org/officeDocument/2006/relationships" r:id="rId3"/>
          </a:graphicData>
        </a:graphic>
      </p:graphicFrame>
      <p:sp>
        <p:nvSpPr>
          <p:cNvPr id="113668" name="Text Box 7"/>
          <p:cNvSpPr txBox="1">
            <a:spLocks noChangeArrowheads="1"/>
          </p:cNvSpPr>
          <p:nvPr/>
        </p:nvSpPr>
        <p:spPr bwMode="auto">
          <a:xfrm>
            <a:off x="4991396" y="5348060"/>
            <a:ext cx="12859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dirty="0">
                <a:solidFill>
                  <a:srgbClr val="000000"/>
                </a:solidFill>
              </a:rPr>
              <a:t>Lifestyle</a:t>
            </a:r>
            <a:br>
              <a:rPr lang="en-US" sz="1400" b="1" dirty="0">
                <a:solidFill>
                  <a:srgbClr val="000000"/>
                </a:solidFill>
              </a:rPr>
            </a:br>
            <a:r>
              <a:rPr lang="en-US" sz="1400" b="1" dirty="0">
                <a:solidFill>
                  <a:srgbClr val="000000"/>
                </a:solidFill>
              </a:rPr>
              <a:t>Modification </a:t>
            </a:r>
          </a:p>
          <a:p>
            <a:pPr algn="ctr" eaLnBrk="1" fontAlgn="base" hangingPunct="1">
              <a:spcBef>
                <a:spcPct val="0"/>
              </a:spcBef>
              <a:spcAft>
                <a:spcPct val="0"/>
              </a:spcAft>
            </a:pPr>
            <a:r>
              <a:rPr lang="en-US" sz="1400" b="1" dirty="0">
                <a:solidFill>
                  <a:srgbClr val="000000"/>
                </a:solidFill>
              </a:rPr>
              <a:t>(n=133)</a:t>
            </a:r>
          </a:p>
        </p:txBody>
      </p:sp>
      <p:sp>
        <p:nvSpPr>
          <p:cNvPr id="113679" name="Text Box 7"/>
          <p:cNvSpPr txBox="1">
            <a:spLocks noChangeArrowheads="1"/>
          </p:cNvSpPr>
          <p:nvPr/>
        </p:nvSpPr>
        <p:spPr bwMode="auto">
          <a:xfrm>
            <a:off x="6635102" y="5361553"/>
            <a:ext cx="10999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dirty="0">
                <a:solidFill>
                  <a:srgbClr val="000000"/>
                </a:solidFill>
              </a:rPr>
              <a:t>Metformin </a:t>
            </a:r>
          </a:p>
          <a:p>
            <a:pPr algn="ctr" eaLnBrk="1" fontAlgn="base" hangingPunct="1">
              <a:spcBef>
                <a:spcPct val="0"/>
              </a:spcBef>
              <a:spcAft>
                <a:spcPct val="0"/>
              </a:spcAft>
            </a:pPr>
            <a:r>
              <a:rPr lang="en-US" sz="1400" b="1" dirty="0">
                <a:solidFill>
                  <a:srgbClr val="000000"/>
                </a:solidFill>
              </a:rPr>
              <a:t>(n=133)</a:t>
            </a:r>
          </a:p>
        </p:txBody>
      </p:sp>
      <p:sp>
        <p:nvSpPr>
          <p:cNvPr id="113680" name="Text Box 7"/>
          <p:cNvSpPr txBox="1">
            <a:spLocks noChangeArrowheads="1"/>
          </p:cNvSpPr>
          <p:nvPr/>
        </p:nvSpPr>
        <p:spPr bwMode="auto">
          <a:xfrm>
            <a:off x="8068557" y="5348061"/>
            <a:ext cx="12362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dirty="0">
                <a:solidFill>
                  <a:srgbClr val="000000"/>
                </a:solidFill>
              </a:rPr>
              <a:t>Lifestyle</a:t>
            </a:r>
            <a:br>
              <a:rPr lang="en-US" sz="1400" b="1" dirty="0">
                <a:solidFill>
                  <a:srgbClr val="000000"/>
                </a:solidFill>
              </a:rPr>
            </a:br>
            <a:r>
              <a:rPr lang="en-US" sz="1400" b="1" dirty="0">
                <a:solidFill>
                  <a:srgbClr val="000000"/>
                </a:solidFill>
              </a:rPr>
              <a:t>Modification</a:t>
            </a:r>
            <a:br>
              <a:rPr lang="en-US" sz="1400" b="1" dirty="0">
                <a:solidFill>
                  <a:srgbClr val="000000"/>
                </a:solidFill>
              </a:rPr>
            </a:br>
            <a:r>
              <a:rPr lang="en-US" sz="1400" b="1" dirty="0">
                <a:solidFill>
                  <a:srgbClr val="000000"/>
                </a:solidFill>
              </a:rPr>
              <a:t>+ Metformin</a:t>
            </a:r>
          </a:p>
          <a:p>
            <a:pPr algn="ctr" eaLnBrk="1" fontAlgn="base" hangingPunct="1">
              <a:spcBef>
                <a:spcPct val="0"/>
              </a:spcBef>
              <a:spcAft>
                <a:spcPct val="0"/>
              </a:spcAft>
            </a:pPr>
            <a:r>
              <a:rPr lang="en-US" sz="1400" b="1" dirty="0">
                <a:solidFill>
                  <a:srgbClr val="000000"/>
                </a:solidFill>
              </a:rPr>
              <a:t>(n=129)</a:t>
            </a:r>
          </a:p>
        </p:txBody>
      </p:sp>
      <p:grpSp>
        <p:nvGrpSpPr>
          <p:cNvPr id="30" name="Group 29"/>
          <p:cNvGrpSpPr/>
          <p:nvPr/>
        </p:nvGrpSpPr>
        <p:grpSpPr>
          <a:xfrm>
            <a:off x="5222262" y="2625582"/>
            <a:ext cx="778476" cy="545615"/>
            <a:chOff x="6447953" y="1889652"/>
            <a:chExt cx="778476" cy="1374072"/>
          </a:xfrm>
        </p:grpSpPr>
        <p:sp>
          <p:nvSpPr>
            <p:cNvPr id="31" name="Down Arrow 30"/>
            <p:cNvSpPr/>
            <p:nvPr/>
          </p:nvSpPr>
          <p:spPr>
            <a:xfrm>
              <a:off x="6447953" y="1955581"/>
              <a:ext cx="778476" cy="130814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32" name="Text Box 5"/>
            <p:cNvSpPr txBox="1">
              <a:spLocks noChangeArrowheads="1"/>
            </p:cNvSpPr>
            <p:nvPr/>
          </p:nvSpPr>
          <p:spPr bwMode="auto">
            <a:xfrm>
              <a:off x="6508846" y="1889652"/>
              <a:ext cx="679414" cy="124548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lIns="93534" tIns="46767" rIns="93534" bIns="46767">
              <a:spAutoFit/>
            </a:bodyPr>
            <a:lstStyle>
              <a:lvl1pPr defTabSz="935038">
                <a:defRPr sz="2400">
                  <a:solidFill>
                    <a:schemeClr val="tx1"/>
                  </a:solidFill>
                  <a:latin typeface="Times New Roman" pitchFamily="18" charset="0"/>
                </a:defRPr>
              </a:lvl1pPr>
              <a:lvl2pPr marL="742950" indent="-285750" defTabSz="935038">
                <a:defRPr sz="2400">
                  <a:solidFill>
                    <a:schemeClr val="tx1"/>
                  </a:solidFill>
                  <a:latin typeface="Times New Roman" pitchFamily="18" charset="0"/>
                </a:defRPr>
              </a:lvl2pPr>
              <a:lvl3pPr marL="1143000" indent="-228600" defTabSz="935038">
                <a:defRPr sz="2400">
                  <a:solidFill>
                    <a:schemeClr val="tx1"/>
                  </a:solidFill>
                  <a:latin typeface="Times New Roman" pitchFamily="18" charset="0"/>
                </a:defRPr>
              </a:lvl3pPr>
              <a:lvl4pPr marL="1600200" indent="-228600" defTabSz="935038">
                <a:defRPr sz="2400">
                  <a:solidFill>
                    <a:schemeClr val="tx1"/>
                  </a:solidFill>
                  <a:latin typeface="Times New Roman" pitchFamily="18" charset="0"/>
                </a:defRPr>
              </a:lvl4pPr>
              <a:lvl5pPr marL="2057400" indent="-228600" defTabSz="935038">
                <a:defRPr sz="2400">
                  <a:solidFill>
                    <a:schemeClr val="tx1"/>
                  </a:solidFill>
                  <a:latin typeface="Times New Roman" pitchFamily="18" charset="0"/>
                </a:defRPr>
              </a:lvl5pPr>
              <a:lvl6pPr marL="2514600" indent="-228600" defTabSz="935038" eaLnBrk="0" fontAlgn="base" hangingPunct="0">
                <a:spcBef>
                  <a:spcPct val="0"/>
                </a:spcBef>
                <a:spcAft>
                  <a:spcPct val="0"/>
                </a:spcAft>
                <a:defRPr sz="2400">
                  <a:solidFill>
                    <a:schemeClr val="tx1"/>
                  </a:solidFill>
                  <a:latin typeface="Times New Roman" pitchFamily="18" charset="0"/>
                </a:defRPr>
              </a:lvl6pPr>
              <a:lvl7pPr marL="2971800" indent="-228600" defTabSz="935038" eaLnBrk="0" fontAlgn="base" hangingPunct="0">
                <a:spcBef>
                  <a:spcPct val="0"/>
                </a:spcBef>
                <a:spcAft>
                  <a:spcPct val="0"/>
                </a:spcAft>
                <a:defRPr sz="2400">
                  <a:solidFill>
                    <a:schemeClr val="tx1"/>
                  </a:solidFill>
                  <a:latin typeface="Times New Roman" pitchFamily="18" charset="0"/>
                </a:defRPr>
              </a:lvl7pPr>
              <a:lvl8pPr marL="3429000" indent="-228600" defTabSz="935038" eaLnBrk="0" fontAlgn="base" hangingPunct="0">
                <a:spcBef>
                  <a:spcPct val="0"/>
                </a:spcBef>
                <a:spcAft>
                  <a:spcPct val="0"/>
                </a:spcAft>
                <a:defRPr sz="2400">
                  <a:solidFill>
                    <a:schemeClr val="tx1"/>
                  </a:solidFill>
                  <a:latin typeface="Times New Roman" pitchFamily="18" charset="0"/>
                </a:defRPr>
              </a:lvl8pPr>
              <a:lvl9pPr marL="3886200" indent="-228600" defTabSz="935038"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dirty="0">
                  <a:solidFill>
                    <a:prstClr val="white"/>
                  </a:solidFill>
                  <a:latin typeface="Arial" pitchFamily="34" charset="0"/>
                </a:rPr>
                <a:t>29%</a:t>
              </a:r>
            </a:p>
            <a:p>
              <a:pPr algn="ctr"/>
              <a:r>
                <a:rPr lang="fr-CA" sz="1200" b="1" i="1" dirty="0">
                  <a:solidFill>
                    <a:prstClr val="white"/>
                  </a:solidFill>
                  <a:latin typeface="Arial"/>
                </a:rPr>
                <a:t>P</a:t>
              </a:r>
              <a:r>
                <a:rPr lang="fr-CA" sz="1200" b="1" dirty="0">
                  <a:solidFill>
                    <a:prstClr val="white"/>
                  </a:solidFill>
                  <a:latin typeface="Arial"/>
                </a:rPr>
                <a:t>=0.02</a:t>
              </a:r>
              <a:endParaRPr lang="en-US" sz="1200" b="1" dirty="0">
                <a:solidFill>
                  <a:prstClr val="white"/>
                </a:solidFill>
                <a:latin typeface="Arial"/>
              </a:endParaRPr>
            </a:p>
          </p:txBody>
        </p:sp>
      </p:grpSp>
      <p:grpSp>
        <p:nvGrpSpPr>
          <p:cNvPr id="33" name="Group 32"/>
          <p:cNvGrpSpPr/>
          <p:nvPr/>
        </p:nvGrpSpPr>
        <p:grpSpPr>
          <a:xfrm>
            <a:off x="6793697" y="2600052"/>
            <a:ext cx="778476" cy="545615"/>
            <a:chOff x="6447953" y="1889652"/>
            <a:chExt cx="778476" cy="1374072"/>
          </a:xfrm>
        </p:grpSpPr>
        <p:sp>
          <p:nvSpPr>
            <p:cNvPr id="34" name="Down Arrow 33"/>
            <p:cNvSpPr/>
            <p:nvPr/>
          </p:nvSpPr>
          <p:spPr>
            <a:xfrm>
              <a:off x="6447953" y="1955581"/>
              <a:ext cx="778476" cy="130814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35" name="Text Box 5"/>
            <p:cNvSpPr txBox="1">
              <a:spLocks noChangeArrowheads="1"/>
            </p:cNvSpPr>
            <p:nvPr/>
          </p:nvSpPr>
          <p:spPr bwMode="auto">
            <a:xfrm>
              <a:off x="6508846" y="1889652"/>
              <a:ext cx="679414" cy="124548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lIns="93534" tIns="46767" rIns="93534" bIns="46767">
              <a:spAutoFit/>
            </a:bodyPr>
            <a:lstStyle>
              <a:lvl1pPr defTabSz="935038">
                <a:defRPr sz="2400">
                  <a:solidFill>
                    <a:schemeClr val="tx1"/>
                  </a:solidFill>
                  <a:latin typeface="Times New Roman" pitchFamily="18" charset="0"/>
                </a:defRPr>
              </a:lvl1pPr>
              <a:lvl2pPr marL="742950" indent="-285750" defTabSz="935038">
                <a:defRPr sz="2400">
                  <a:solidFill>
                    <a:schemeClr val="tx1"/>
                  </a:solidFill>
                  <a:latin typeface="Times New Roman" pitchFamily="18" charset="0"/>
                </a:defRPr>
              </a:lvl2pPr>
              <a:lvl3pPr marL="1143000" indent="-228600" defTabSz="935038">
                <a:defRPr sz="2400">
                  <a:solidFill>
                    <a:schemeClr val="tx1"/>
                  </a:solidFill>
                  <a:latin typeface="Times New Roman" pitchFamily="18" charset="0"/>
                </a:defRPr>
              </a:lvl3pPr>
              <a:lvl4pPr marL="1600200" indent="-228600" defTabSz="935038">
                <a:defRPr sz="2400">
                  <a:solidFill>
                    <a:schemeClr val="tx1"/>
                  </a:solidFill>
                  <a:latin typeface="Times New Roman" pitchFamily="18" charset="0"/>
                </a:defRPr>
              </a:lvl4pPr>
              <a:lvl5pPr marL="2057400" indent="-228600" defTabSz="935038">
                <a:defRPr sz="2400">
                  <a:solidFill>
                    <a:schemeClr val="tx1"/>
                  </a:solidFill>
                  <a:latin typeface="Times New Roman" pitchFamily="18" charset="0"/>
                </a:defRPr>
              </a:lvl5pPr>
              <a:lvl6pPr marL="2514600" indent="-228600" defTabSz="935038" eaLnBrk="0" fontAlgn="base" hangingPunct="0">
                <a:spcBef>
                  <a:spcPct val="0"/>
                </a:spcBef>
                <a:spcAft>
                  <a:spcPct val="0"/>
                </a:spcAft>
                <a:defRPr sz="2400">
                  <a:solidFill>
                    <a:schemeClr val="tx1"/>
                  </a:solidFill>
                  <a:latin typeface="Times New Roman" pitchFamily="18" charset="0"/>
                </a:defRPr>
              </a:lvl6pPr>
              <a:lvl7pPr marL="2971800" indent="-228600" defTabSz="935038" eaLnBrk="0" fontAlgn="base" hangingPunct="0">
                <a:spcBef>
                  <a:spcPct val="0"/>
                </a:spcBef>
                <a:spcAft>
                  <a:spcPct val="0"/>
                </a:spcAft>
                <a:defRPr sz="2400">
                  <a:solidFill>
                    <a:schemeClr val="tx1"/>
                  </a:solidFill>
                  <a:latin typeface="Times New Roman" pitchFamily="18" charset="0"/>
                </a:defRPr>
              </a:lvl7pPr>
              <a:lvl8pPr marL="3429000" indent="-228600" defTabSz="935038" eaLnBrk="0" fontAlgn="base" hangingPunct="0">
                <a:spcBef>
                  <a:spcPct val="0"/>
                </a:spcBef>
                <a:spcAft>
                  <a:spcPct val="0"/>
                </a:spcAft>
                <a:defRPr sz="2400">
                  <a:solidFill>
                    <a:schemeClr val="tx1"/>
                  </a:solidFill>
                  <a:latin typeface="Times New Roman" pitchFamily="18" charset="0"/>
                </a:defRPr>
              </a:lvl8pPr>
              <a:lvl9pPr marL="3886200" indent="-228600" defTabSz="935038"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dirty="0">
                  <a:solidFill>
                    <a:prstClr val="white"/>
                  </a:solidFill>
                  <a:latin typeface="Arial" pitchFamily="34" charset="0"/>
                </a:rPr>
                <a:t>26%</a:t>
              </a:r>
            </a:p>
            <a:p>
              <a:pPr algn="ctr"/>
              <a:r>
                <a:rPr lang="fr-CA" sz="1200" b="1" i="1" dirty="0">
                  <a:solidFill>
                    <a:prstClr val="white"/>
                  </a:solidFill>
                  <a:latin typeface="Arial"/>
                </a:rPr>
                <a:t>P</a:t>
              </a:r>
              <a:r>
                <a:rPr lang="fr-CA" sz="1200" b="1" dirty="0">
                  <a:solidFill>
                    <a:prstClr val="white"/>
                  </a:solidFill>
                  <a:latin typeface="Arial"/>
                </a:rPr>
                <a:t>=0.03</a:t>
              </a:r>
              <a:endParaRPr lang="en-US" sz="1200" b="1" dirty="0">
                <a:solidFill>
                  <a:prstClr val="white"/>
                </a:solidFill>
                <a:latin typeface="Arial"/>
              </a:endParaRPr>
            </a:p>
          </p:txBody>
        </p:sp>
      </p:grpSp>
      <p:grpSp>
        <p:nvGrpSpPr>
          <p:cNvPr id="36" name="Group 35"/>
          <p:cNvGrpSpPr/>
          <p:nvPr/>
        </p:nvGrpSpPr>
        <p:grpSpPr>
          <a:xfrm>
            <a:off x="8295281" y="2634206"/>
            <a:ext cx="778476" cy="545615"/>
            <a:chOff x="6447953" y="1889652"/>
            <a:chExt cx="778476" cy="1374072"/>
          </a:xfrm>
        </p:grpSpPr>
        <p:sp>
          <p:nvSpPr>
            <p:cNvPr id="37" name="Down Arrow 36"/>
            <p:cNvSpPr/>
            <p:nvPr/>
          </p:nvSpPr>
          <p:spPr>
            <a:xfrm>
              <a:off x="6447953" y="1955581"/>
              <a:ext cx="778476" cy="130814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38" name="Text Box 5"/>
            <p:cNvSpPr txBox="1">
              <a:spLocks noChangeArrowheads="1"/>
            </p:cNvSpPr>
            <p:nvPr/>
          </p:nvSpPr>
          <p:spPr bwMode="auto">
            <a:xfrm>
              <a:off x="6508846" y="1889652"/>
              <a:ext cx="679414" cy="124548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lIns="93534" tIns="46767" rIns="93534" bIns="46767">
              <a:spAutoFit/>
            </a:bodyPr>
            <a:lstStyle>
              <a:lvl1pPr defTabSz="935038">
                <a:defRPr sz="2400">
                  <a:solidFill>
                    <a:schemeClr val="tx1"/>
                  </a:solidFill>
                  <a:latin typeface="Times New Roman" pitchFamily="18" charset="0"/>
                </a:defRPr>
              </a:lvl1pPr>
              <a:lvl2pPr marL="742950" indent="-285750" defTabSz="935038">
                <a:defRPr sz="2400">
                  <a:solidFill>
                    <a:schemeClr val="tx1"/>
                  </a:solidFill>
                  <a:latin typeface="Times New Roman" pitchFamily="18" charset="0"/>
                </a:defRPr>
              </a:lvl2pPr>
              <a:lvl3pPr marL="1143000" indent="-228600" defTabSz="935038">
                <a:defRPr sz="2400">
                  <a:solidFill>
                    <a:schemeClr val="tx1"/>
                  </a:solidFill>
                  <a:latin typeface="Times New Roman" pitchFamily="18" charset="0"/>
                </a:defRPr>
              </a:lvl3pPr>
              <a:lvl4pPr marL="1600200" indent="-228600" defTabSz="935038">
                <a:defRPr sz="2400">
                  <a:solidFill>
                    <a:schemeClr val="tx1"/>
                  </a:solidFill>
                  <a:latin typeface="Times New Roman" pitchFamily="18" charset="0"/>
                </a:defRPr>
              </a:lvl4pPr>
              <a:lvl5pPr marL="2057400" indent="-228600" defTabSz="935038">
                <a:defRPr sz="2400">
                  <a:solidFill>
                    <a:schemeClr val="tx1"/>
                  </a:solidFill>
                  <a:latin typeface="Times New Roman" pitchFamily="18" charset="0"/>
                </a:defRPr>
              </a:lvl5pPr>
              <a:lvl6pPr marL="2514600" indent="-228600" defTabSz="935038" eaLnBrk="0" fontAlgn="base" hangingPunct="0">
                <a:spcBef>
                  <a:spcPct val="0"/>
                </a:spcBef>
                <a:spcAft>
                  <a:spcPct val="0"/>
                </a:spcAft>
                <a:defRPr sz="2400">
                  <a:solidFill>
                    <a:schemeClr val="tx1"/>
                  </a:solidFill>
                  <a:latin typeface="Times New Roman" pitchFamily="18" charset="0"/>
                </a:defRPr>
              </a:lvl6pPr>
              <a:lvl7pPr marL="2971800" indent="-228600" defTabSz="935038" eaLnBrk="0" fontAlgn="base" hangingPunct="0">
                <a:spcBef>
                  <a:spcPct val="0"/>
                </a:spcBef>
                <a:spcAft>
                  <a:spcPct val="0"/>
                </a:spcAft>
                <a:defRPr sz="2400">
                  <a:solidFill>
                    <a:schemeClr val="tx1"/>
                  </a:solidFill>
                  <a:latin typeface="Times New Roman" pitchFamily="18" charset="0"/>
                </a:defRPr>
              </a:lvl7pPr>
              <a:lvl8pPr marL="3429000" indent="-228600" defTabSz="935038" eaLnBrk="0" fontAlgn="base" hangingPunct="0">
                <a:spcBef>
                  <a:spcPct val="0"/>
                </a:spcBef>
                <a:spcAft>
                  <a:spcPct val="0"/>
                </a:spcAft>
                <a:defRPr sz="2400">
                  <a:solidFill>
                    <a:schemeClr val="tx1"/>
                  </a:solidFill>
                  <a:latin typeface="Times New Roman" pitchFamily="18" charset="0"/>
                </a:defRPr>
              </a:lvl8pPr>
              <a:lvl9pPr marL="3886200" indent="-228600" defTabSz="935038"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dirty="0">
                  <a:solidFill>
                    <a:prstClr val="white"/>
                  </a:solidFill>
                  <a:latin typeface="Arial" pitchFamily="34" charset="0"/>
                </a:rPr>
                <a:t>28%</a:t>
              </a:r>
            </a:p>
            <a:p>
              <a:pPr algn="ctr"/>
              <a:r>
                <a:rPr lang="fr-CA" sz="1200" b="1" i="1" dirty="0">
                  <a:solidFill>
                    <a:prstClr val="white"/>
                  </a:solidFill>
                  <a:latin typeface="Arial"/>
                </a:rPr>
                <a:t>P</a:t>
              </a:r>
              <a:r>
                <a:rPr lang="fr-CA" sz="1200" b="1" dirty="0">
                  <a:solidFill>
                    <a:prstClr val="white"/>
                  </a:solidFill>
                  <a:latin typeface="Arial"/>
                </a:rPr>
                <a:t>=0.02</a:t>
              </a:r>
              <a:endParaRPr lang="en-US" sz="1200" b="1" dirty="0">
                <a:solidFill>
                  <a:prstClr val="white"/>
                </a:solidFill>
                <a:latin typeface="Arial"/>
              </a:endParaRPr>
            </a:p>
          </p:txBody>
        </p:sp>
      </p:grpSp>
    </p:spTree>
    <p:extLst>
      <p:ext uri="{BB962C8B-B14F-4D97-AF65-F5344CB8AC3E}">
        <p14:creationId xmlns:p14="http://schemas.microsoft.com/office/powerpoint/2010/main" val="360602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820420" y="181522"/>
            <a:ext cx="10749280" cy="1295400"/>
          </a:xfrm>
        </p:spPr>
        <p:txBody>
          <a:bodyPr>
            <a:normAutofit/>
          </a:bodyPr>
          <a:lstStyle/>
          <a:p>
            <a:r>
              <a:rPr lang="vi-VN" sz="3600" b="1">
                <a:solidFill>
                  <a:srgbClr val="990F4A"/>
                </a:solidFill>
                <a:latin typeface="Arial" charset="0"/>
              </a:rPr>
              <a:t>Ảnh hưởng của Acarbose đối với sự </a:t>
            </a:r>
            <a:r>
              <a:rPr lang="en-US" sz="3600" b="1">
                <a:solidFill>
                  <a:srgbClr val="990F4A"/>
                </a:solidFill>
                <a:latin typeface="Arial" charset="0"/>
              </a:rPr>
              <a:t>chuyển đổi từ IGT về bình thường (NGT)</a:t>
            </a:r>
            <a:r>
              <a:rPr lang="vi-VN" sz="3600" b="1">
                <a:solidFill>
                  <a:srgbClr val="990F4A"/>
                </a:solidFill>
                <a:latin typeface="Arial" charset="0"/>
              </a:rPr>
              <a:t> </a:t>
            </a:r>
            <a:endParaRPr lang="en-US" sz="2000" b="1" dirty="0">
              <a:solidFill>
                <a:srgbClr val="990F4A"/>
              </a:solidFill>
              <a:latin typeface="Arial" charset="0"/>
              <a:cs typeface="Arial" charset="0"/>
            </a:endParaRPr>
          </a:p>
        </p:txBody>
      </p:sp>
      <p:graphicFrame>
        <p:nvGraphicFramePr>
          <p:cNvPr id="2" name="Chart Placeholder 4"/>
          <p:cNvGraphicFramePr>
            <a:graphicFrameLocks noGrp="1"/>
          </p:cNvGraphicFramePr>
          <p:nvPr>
            <p:ph type="chart" idx="1"/>
          </p:nvPr>
        </p:nvGraphicFramePr>
        <p:xfrm>
          <a:off x="2476500" y="2594610"/>
          <a:ext cx="6967538" cy="3051849"/>
        </p:xfrm>
        <a:graphic>
          <a:graphicData uri="http://schemas.openxmlformats.org/drawingml/2006/chart">
            <c:chart xmlns:c="http://schemas.openxmlformats.org/drawingml/2006/chart" xmlns:r="http://schemas.openxmlformats.org/officeDocument/2006/relationships" r:id="rId3"/>
          </a:graphicData>
        </a:graphic>
      </p:graphicFrame>
      <p:sp>
        <p:nvSpPr>
          <p:cNvPr id="119810" name="Text Box 6"/>
          <p:cNvSpPr txBox="1">
            <a:spLocks noChangeArrowheads="1"/>
          </p:cNvSpPr>
          <p:nvPr/>
        </p:nvSpPr>
        <p:spPr bwMode="auto">
          <a:xfrm>
            <a:off x="6412389" y="2500889"/>
            <a:ext cx="2136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1400" i="1" dirty="0">
                <a:solidFill>
                  <a:srgbClr val="000000"/>
                </a:solidFill>
              </a:rPr>
              <a:t>P</a:t>
            </a:r>
            <a:r>
              <a:rPr lang="en-US" sz="1400" dirty="0">
                <a:solidFill>
                  <a:srgbClr val="000000"/>
                </a:solidFill>
              </a:rPr>
              <a:t>&lt;0.0001</a:t>
            </a:r>
          </a:p>
        </p:txBody>
      </p:sp>
      <p:sp>
        <p:nvSpPr>
          <p:cNvPr id="119812" name="Text Box 9"/>
          <p:cNvSpPr txBox="1">
            <a:spLocks noChangeArrowheads="1"/>
          </p:cNvSpPr>
          <p:nvPr/>
        </p:nvSpPr>
        <p:spPr bwMode="auto">
          <a:xfrm>
            <a:off x="4804404" y="5558194"/>
            <a:ext cx="87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fr-CA" sz="1400" b="1" dirty="0">
                <a:solidFill>
                  <a:srgbClr val="000000"/>
                </a:solidFill>
              </a:rPr>
              <a:t>Placebo</a:t>
            </a:r>
          </a:p>
          <a:p>
            <a:pPr algn="ctr" fontAlgn="base">
              <a:spcBef>
                <a:spcPct val="0"/>
              </a:spcBef>
              <a:spcAft>
                <a:spcPct val="0"/>
              </a:spcAft>
            </a:pPr>
            <a:r>
              <a:rPr lang="fr-CA" sz="1400" b="1" dirty="0">
                <a:solidFill>
                  <a:srgbClr val="000000"/>
                </a:solidFill>
              </a:rPr>
              <a:t>(n=715) </a:t>
            </a:r>
            <a:endParaRPr lang="en-US" sz="1400" b="1" dirty="0">
              <a:solidFill>
                <a:srgbClr val="000000"/>
              </a:solidFill>
            </a:endParaRPr>
          </a:p>
        </p:txBody>
      </p:sp>
      <p:sp>
        <p:nvSpPr>
          <p:cNvPr id="119813" name="Text Box 10"/>
          <p:cNvSpPr txBox="1">
            <a:spLocks noChangeArrowheads="1"/>
          </p:cNvSpPr>
          <p:nvPr/>
        </p:nvSpPr>
        <p:spPr bwMode="auto">
          <a:xfrm>
            <a:off x="7026199" y="5558194"/>
            <a:ext cx="1000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fr-CA" sz="1400" b="1" dirty="0">
                <a:solidFill>
                  <a:srgbClr val="000000"/>
                </a:solidFill>
              </a:rPr>
              <a:t>Acarbose</a:t>
            </a:r>
          </a:p>
          <a:p>
            <a:pPr algn="ctr" fontAlgn="base">
              <a:spcBef>
                <a:spcPct val="0"/>
              </a:spcBef>
              <a:spcAft>
                <a:spcPct val="0"/>
              </a:spcAft>
            </a:pPr>
            <a:r>
              <a:rPr lang="fr-CA" sz="1400" b="1" dirty="0">
                <a:solidFill>
                  <a:srgbClr val="000000"/>
                </a:solidFill>
              </a:rPr>
              <a:t>(n=714)</a:t>
            </a:r>
            <a:endParaRPr lang="en-US" sz="1400" b="1" dirty="0">
              <a:solidFill>
                <a:srgbClr val="000000"/>
              </a:solidFill>
            </a:endParaRPr>
          </a:p>
        </p:txBody>
      </p:sp>
      <p:sp>
        <p:nvSpPr>
          <p:cNvPr id="119814" name="TextBox 1"/>
          <p:cNvSpPr txBox="1">
            <a:spLocks noChangeArrowheads="1"/>
          </p:cNvSpPr>
          <p:nvPr/>
        </p:nvSpPr>
        <p:spPr bwMode="auto">
          <a:xfrm rot="-5400000">
            <a:off x="1715135" y="3979327"/>
            <a:ext cx="1774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dirty="0">
                <a:solidFill>
                  <a:srgbClr val="000000"/>
                </a:solidFill>
              </a:rPr>
              <a:t>Patients (%)</a:t>
            </a:r>
          </a:p>
        </p:txBody>
      </p:sp>
      <p:sp>
        <p:nvSpPr>
          <p:cNvPr id="6" name="TextBox 5"/>
          <p:cNvSpPr txBox="1"/>
          <p:nvPr/>
        </p:nvSpPr>
        <p:spPr>
          <a:xfrm>
            <a:off x="1552576" y="6320413"/>
            <a:ext cx="8281035" cy="477054"/>
          </a:xfrm>
          <a:prstGeom prst="rect">
            <a:avLst/>
          </a:prstGeom>
          <a:noFill/>
        </p:spPr>
        <p:txBody>
          <a:bodyPr wrap="square" anchor="b">
            <a:spAutoFit/>
          </a:bodyPr>
          <a:lstStyle>
            <a:defPPr>
              <a:defRPr lang="en-US"/>
            </a:defPPr>
            <a:lvl1pPr fontAlgn="base">
              <a:spcBef>
                <a:spcPts val="600"/>
              </a:spcBef>
              <a:spcAft>
                <a:spcPct val="0"/>
              </a:spcAft>
              <a:defRPr sz="1000">
                <a:latin typeface="Arial" charset="0"/>
                <a:ea typeface="ＭＳ Ｐゴシック" charset="0"/>
                <a:cs typeface="ＭＳ Ｐゴシック" charset="0"/>
              </a:defRPr>
            </a:lvl1pPr>
          </a:lstStyle>
          <a:p>
            <a:r>
              <a:rPr lang="en-US" dirty="0">
                <a:solidFill>
                  <a:prstClr val="black"/>
                </a:solidFill>
              </a:rPr>
              <a:t>IGT, impaired glucose tolerance; NGT, normal glucose tolerance; STOP-NIDDM, Study to Prevent Non-Insulin Dependent Diabetes Mellitus.</a:t>
            </a:r>
          </a:p>
          <a:p>
            <a:r>
              <a:rPr lang="fr-CA" dirty="0">
                <a:solidFill>
                  <a:prstClr val="black"/>
                </a:solidFill>
              </a:rPr>
              <a:t>Chiasson JL, et al. </a:t>
            </a:r>
            <a:r>
              <a:rPr lang="fr-CA" i="1" dirty="0">
                <a:solidFill>
                  <a:prstClr val="black"/>
                </a:solidFill>
              </a:rPr>
              <a:t>Lancet</a:t>
            </a:r>
            <a:r>
              <a:rPr lang="fr-CA" dirty="0">
                <a:solidFill>
                  <a:prstClr val="black"/>
                </a:solidFill>
              </a:rPr>
              <a:t>. 2002;359:2072-2077.</a:t>
            </a:r>
            <a:endParaRPr lang="en-US" dirty="0">
              <a:solidFill>
                <a:prstClr val="black"/>
              </a:solidFill>
            </a:endParaRPr>
          </a:p>
        </p:txBody>
      </p:sp>
      <p:sp>
        <p:nvSpPr>
          <p:cNvPr id="8" name="Rectangle 7"/>
          <p:cNvSpPr/>
          <p:nvPr/>
        </p:nvSpPr>
        <p:spPr>
          <a:xfrm>
            <a:off x="3360738" y="1481624"/>
            <a:ext cx="5461000" cy="400110"/>
          </a:xfrm>
          <a:prstGeom prst="rect">
            <a:avLst/>
          </a:prstGeom>
          <a:noFill/>
        </p:spPr>
        <p:txBody>
          <a:bodyPr wrap="square" rtlCol="0">
            <a:spAutoFit/>
          </a:bodyPr>
          <a:lstStyle/>
          <a:p>
            <a:pPr algn="ctr"/>
            <a:r>
              <a:rPr lang="en-US" sz="2000" b="1" dirty="0">
                <a:solidFill>
                  <a:srgbClr val="1B587C"/>
                </a:solidFill>
              </a:rPr>
              <a:t>STOP-NIDDM</a:t>
            </a:r>
          </a:p>
        </p:txBody>
      </p:sp>
    </p:spTree>
    <p:extLst>
      <p:ext uri="{BB962C8B-B14F-4D97-AF65-F5344CB8AC3E}">
        <p14:creationId xmlns:p14="http://schemas.microsoft.com/office/powerpoint/2010/main" val="4849683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2"/>
          <p:cNvSpPr>
            <a:spLocks noGrp="1"/>
          </p:cNvSpPr>
          <p:nvPr>
            <p:ph type="title"/>
          </p:nvPr>
        </p:nvSpPr>
        <p:spPr>
          <a:xfrm>
            <a:off x="912496" y="247458"/>
            <a:ext cx="10913744" cy="1143000"/>
          </a:xfrm>
        </p:spPr>
        <p:txBody>
          <a:bodyPr/>
          <a:lstStyle/>
          <a:p>
            <a:r>
              <a:rPr lang="vi-VN" sz="3200">
                <a:latin typeface="Arial" charset="0"/>
              </a:rPr>
              <a:t>Ảnh hưởng của Pioglitazone </a:t>
            </a:r>
            <a:r>
              <a:rPr lang="en-US" sz="3200">
                <a:latin typeface="Arial" charset="0"/>
              </a:rPr>
              <a:t>lên</a:t>
            </a:r>
            <a:r>
              <a:rPr lang="vi-VN" sz="3200">
                <a:latin typeface="Arial" charset="0"/>
              </a:rPr>
              <a:t> sự </a:t>
            </a:r>
            <a:r>
              <a:rPr lang="en-US" sz="3200">
                <a:latin typeface="Arial" charset="0"/>
              </a:rPr>
              <a:t>tiến</a:t>
            </a:r>
            <a:r>
              <a:rPr lang="vi-VN" sz="3200">
                <a:latin typeface="Arial" charset="0"/>
              </a:rPr>
              <a:t> triển </a:t>
            </a:r>
            <a:r>
              <a:rPr lang="en-US" sz="3200">
                <a:latin typeface="Arial" charset="0"/>
              </a:rPr>
              <a:t>thành ĐTĐ típ 2</a:t>
            </a:r>
            <a:r>
              <a:rPr lang="vi-VN" sz="3200">
                <a:latin typeface="Arial" charset="0"/>
              </a:rPr>
              <a:t> ở bệnh nhân IGT</a:t>
            </a:r>
            <a:endParaRPr lang="en-US" sz="3200" dirty="0">
              <a:latin typeface="Arial" charset="0"/>
            </a:endParaRPr>
          </a:p>
        </p:txBody>
      </p:sp>
      <p:sp>
        <p:nvSpPr>
          <p:cNvPr id="2" name="Rectangle 1"/>
          <p:cNvSpPr/>
          <p:nvPr/>
        </p:nvSpPr>
        <p:spPr>
          <a:xfrm>
            <a:off x="790576" y="6323479"/>
            <a:ext cx="8052435" cy="477054"/>
          </a:xfrm>
          <a:prstGeom prst="rect">
            <a:avLst/>
          </a:prstGeom>
        </p:spPr>
        <p:txBody>
          <a:bodyPr wrap="square" anchor="b">
            <a:spAutoFit/>
          </a:bodyPr>
          <a:lstStyle/>
          <a:p>
            <a:pPr fontAlgn="base">
              <a:spcBef>
                <a:spcPts val="600"/>
              </a:spcBef>
              <a:spcAft>
                <a:spcPct val="0"/>
              </a:spcAft>
            </a:pPr>
            <a:r>
              <a:rPr lang="en-US" sz="1000" dirty="0">
                <a:solidFill>
                  <a:prstClr val="black"/>
                </a:solidFill>
                <a:cs typeface="ＭＳ Ｐゴシック" charset="0"/>
              </a:rPr>
              <a:t>ACT NOW, Actos Now for the Prevention of Diabetes; IGT, impaired glucose tolerance; T2D, type 2 diabetes.</a:t>
            </a:r>
          </a:p>
          <a:p>
            <a:pPr fontAlgn="base">
              <a:spcBef>
                <a:spcPts val="600"/>
              </a:spcBef>
              <a:spcAft>
                <a:spcPct val="0"/>
              </a:spcAft>
            </a:pPr>
            <a:r>
              <a:rPr lang="da-DK" sz="1000" dirty="0">
                <a:solidFill>
                  <a:prstClr val="black"/>
                </a:solidFill>
              </a:rPr>
              <a:t>Defronzo RA, et al. N </a:t>
            </a:r>
            <a:r>
              <a:rPr lang="da-DK" sz="1000" i="1" dirty="0">
                <a:solidFill>
                  <a:prstClr val="black"/>
                </a:solidFill>
              </a:rPr>
              <a:t>Engl J Med</a:t>
            </a:r>
            <a:r>
              <a:rPr lang="da-DK" sz="1000" dirty="0">
                <a:solidFill>
                  <a:prstClr val="black"/>
                </a:solidFill>
              </a:rPr>
              <a:t>. 2011;364:1104-1115.</a:t>
            </a:r>
            <a:endParaRPr lang="en-US" sz="1000" dirty="0">
              <a:solidFill>
                <a:prstClr val="black"/>
              </a:solidFill>
              <a:cs typeface="ＭＳ Ｐゴシック" charset="0"/>
            </a:endParaRPr>
          </a:p>
        </p:txBody>
      </p:sp>
      <p:sp>
        <p:nvSpPr>
          <p:cNvPr id="3" name="Rectangle 2"/>
          <p:cNvSpPr/>
          <p:nvPr/>
        </p:nvSpPr>
        <p:spPr>
          <a:xfrm>
            <a:off x="790576" y="1839799"/>
            <a:ext cx="2727508" cy="400110"/>
          </a:xfrm>
          <a:prstGeom prst="rect">
            <a:avLst/>
          </a:prstGeom>
          <a:noFill/>
        </p:spPr>
        <p:txBody>
          <a:bodyPr wrap="square" rtlCol="0">
            <a:spAutoFit/>
          </a:bodyPr>
          <a:lstStyle/>
          <a:p>
            <a:pPr algn="ctr"/>
            <a:r>
              <a:rPr lang="en-US" sz="2000" b="1" dirty="0">
                <a:solidFill>
                  <a:srgbClr val="1B587C"/>
                </a:solidFill>
              </a:rPr>
              <a:t>ACT NOW</a:t>
            </a:r>
          </a:p>
        </p:txBody>
      </p:sp>
      <p:pic>
        <p:nvPicPr>
          <p:cNvPr id="8" name="Picture 4" descr="Diabetes_Slide_Redraws_last_five_slides-11"/>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750821" y="2239909"/>
            <a:ext cx="6614160" cy="4083570"/>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10196014" y="6323479"/>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22</a:t>
            </a:fld>
            <a:endParaRPr lang="en-US" dirty="0">
              <a:solidFill>
                <a:prstClr val="black">
                  <a:lumMod val="50000"/>
                  <a:lumOff val="50000"/>
                </a:prstClr>
              </a:solidFill>
            </a:endParaRPr>
          </a:p>
        </p:txBody>
      </p:sp>
      <p:sp>
        <p:nvSpPr>
          <p:cNvPr id="5" name="Rectangle 4"/>
          <p:cNvSpPr/>
          <p:nvPr/>
        </p:nvSpPr>
        <p:spPr>
          <a:xfrm>
            <a:off x="3810000" y="1867512"/>
            <a:ext cx="4572000" cy="584775"/>
          </a:xfrm>
          <a:prstGeom prst="rect">
            <a:avLst/>
          </a:prstGeom>
        </p:spPr>
        <p:txBody>
          <a:bodyPr>
            <a:spAutoFit/>
          </a:bodyPr>
          <a:lstStyle/>
          <a:p>
            <a:pPr algn="ctr"/>
            <a:r>
              <a:rPr lang="en-US" sz="1600" b="1" dirty="0">
                <a:solidFill>
                  <a:srgbClr val="9F2936"/>
                </a:solidFill>
              </a:rPr>
              <a:t>Kaplan-Meier plot of Hazard Ratios for Time to Development of T2D</a:t>
            </a:r>
          </a:p>
        </p:txBody>
      </p:sp>
    </p:spTree>
    <p:extLst>
      <p:ext uri="{BB962C8B-B14F-4D97-AF65-F5344CB8AC3E}">
        <p14:creationId xmlns:p14="http://schemas.microsoft.com/office/powerpoint/2010/main" val="168221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Box 2"/>
          <p:cNvSpPr txBox="1">
            <a:spLocks noChangeArrowheads="1"/>
          </p:cNvSpPr>
          <p:nvPr/>
        </p:nvSpPr>
        <p:spPr bwMode="auto">
          <a:xfrm>
            <a:off x="495936" y="6512808"/>
            <a:ext cx="2951449" cy="246221"/>
          </a:xfrm>
          <a:prstGeom prst="rect">
            <a:avLst/>
          </a:prstGeom>
        </p:spPr>
        <p:txBody>
          <a:bodyPr wrap="square" anchor="b">
            <a:spAutoFit/>
          </a:bodyPr>
          <a:lstStyle>
            <a:defPPr>
              <a:defRPr lang="en-US"/>
            </a:defPPr>
            <a:lvl1pPr fontAlgn="base">
              <a:spcBef>
                <a:spcPts val="600"/>
              </a:spcBef>
              <a:spcAft>
                <a:spcPct val="0"/>
              </a:spcAft>
              <a:defRPr sz="1000">
                <a:latin typeface="Arial" charset="0"/>
                <a:ea typeface="ＭＳ Ｐゴシック" charset="0"/>
                <a:cs typeface="ＭＳ Ｐゴシック" charset="0"/>
              </a:defRPr>
            </a:lvl1pPr>
          </a:lstStyle>
          <a:p>
            <a:pPr>
              <a:spcBef>
                <a:spcPct val="0"/>
              </a:spcBef>
            </a:pPr>
            <a:r>
              <a:rPr lang="en-US" dirty="0">
                <a:solidFill>
                  <a:prstClr val="black"/>
                </a:solidFill>
                <a:latin typeface="Arial" panose="020B0604020202020204" pitchFamily="34" charset="0"/>
                <a:cs typeface="Arial" panose="020B0604020202020204" pitchFamily="34" charset="0"/>
              </a:rPr>
              <a:t>Garber AL, et al. </a:t>
            </a:r>
            <a:r>
              <a:rPr lang="en-US" i="1" dirty="0" err="1">
                <a:solidFill>
                  <a:prstClr val="black"/>
                </a:solidFill>
                <a:latin typeface="Arial" panose="020B0604020202020204" pitchFamily="34" charset="0"/>
                <a:cs typeface="Arial" panose="020B0604020202020204" pitchFamily="34" charset="0"/>
              </a:rPr>
              <a:t>Endocr</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Pract</a:t>
            </a:r>
            <a:r>
              <a:rPr lang="en-US" dirty="0">
                <a:solidFill>
                  <a:prstClr val="black"/>
                </a:solidFill>
                <a:latin typeface="Arial" panose="020B0604020202020204" pitchFamily="34" charset="0"/>
                <a:cs typeface="Arial" panose="020B0604020202020204" pitchFamily="34" charset="0"/>
              </a:rPr>
              <a:t>. 2017;23:207-238.</a:t>
            </a:r>
          </a:p>
        </p:txBody>
      </p:sp>
      <p:sp>
        <p:nvSpPr>
          <p:cNvPr id="2" name="Title 1"/>
          <p:cNvSpPr>
            <a:spLocks noGrp="1"/>
          </p:cNvSpPr>
          <p:nvPr>
            <p:ph type="title"/>
          </p:nvPr>
        </p:nvSpPr>
        <p:spPr>
          <a:xfrm>
            <a:off x="751840" y="345192"/>
            <a:ext cx="10601960" cy="1143000"/>
          </a:xfrm>
        </p:spPr>
        <p:txBody>
          <a:bodyPr>
            <a:normAutofit/>
          </a:bodyPr>
          <a:lstStyle/>
          <a:p>
            <a:r>
              <a:rPr lang="vi-VN" sz="3600">
                <a:latin typeface="Calibri" panose="020F0502020204030204" pitchFamily="34" charset="0"/>
                <a:ea typeface="Calibri" panose="020F0502020204030204" pitchFamily="34" charset="0"/>
                <a:cs typeface="Calibri" panose="020F0502020204030204" pitchFamily="34" charset="0"/>
              </a:rPr>
              <a:t>Những lưu ý đặc biệt khi sử dụng Thiazolidinedione ở bệnh nhân tiền đái tháo đường</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602434" y="2069465"/>
            <a:ext cx="10515600" cy="3701415"/>
          </a:xfrm>
        </p:spPr>
        <p:txBody>
          <a:bodyPr/>
          <a:lstStyle/>
          <a:p>
            <a:r>
              <a:rPr lang="vi-VN"/>
              <a:t>Do các tác dụng phụ đã biết của TZD, những tác nhân này chỉ nên được xem xét cho những bệnh nhân có nguy cơ phát triển bệnh </a:t>
            </a:r>
            <a:r>
              <a:rPr lang="en-US"/>
              <a:t>đái tháo</a:t>
            </a:r>
            <a:r>
              <a:rPr lang="vi-VN"/>
              <a:t> đường trong tương lai cao nhất và những người thất bại trong các liệu pháp thông thường hơn</a:t>
            </a:r>
            <a:endParaRPr lang="en-US" dirty="0"/>
          </a:p>
        </p:txBody>
      </p:sp>
      <p:sp>
        <p:nvSpPr>
          <p:cNvPr id="3" name="Slide Number Placeholder 2"/>
          <p:cNvSpPr>
            <a:spLocks noGrp="1"/>
          </p:cNvSpPr>
          <p:nvPr>
            <p:ph type="sldNum" sz="quarter" idx="4"/>
          </p:nvPr>
        </p:nvSpPr>
        <p:spPr>
          <a:xfrm>
            <a:off x="10165534" y="628420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23</a:t>
            </a:fld>
            <a:endParaRPr lang="en-US" dirty="0">
              <a:solidFill>
                <a:prstClr val="black">
                  <a:lumMod val="50000"/>
                  <a:lumOff val="50000"/>
                </a:prstClr>
              </a:solidFill>
            </a:endParaRPr>
          </a:p>
        </p:txBody>
      </p:sp>
    </p:spTree>
    <p:extLst>
      <p:ext uri="{BB962C8B-B14F-4D97-AF65-F5344CB8AC3E}">
        <p14:creationId xmlns:p14="http://schemas.microsoft.com/office/powerpoint/2010/main" val="425642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529936" y="253675"/>
            <a:ext cx="11215024" cy="1143000"/>
          </a:xfrm>
        </p:spPr>
        <p:txBody>
          <a:bodyPr>
            <a:normAutofit fontScale="90000"/>
          </a:bodyPr>
          <a:lstStyle/>
          <a:p>
            <a:r>
              <a:rPr lang="vi-VN" sz="3000">
                <a:latin typeface="Calibri" panose="020F0502020204030204" pitchFamily="34" charset="0"/>
                <a:ea typeface="Calibri" panose="020F0502020204030204" pitchFamily="34" charset="0"/>
                <a:cs typeface="Calibri" panose="020F0502020204030204" pitchFamily="34" charset="0"/>
              </a:rPr>
              <a:t>Ảnh hưởng của Exenatide và thay đổi lối sống đối với trọng lượng cơ thể và dung nạp glucose ở bệnh nhân béo phì có và không có tiền </a:t>
            </a:r>
            <a:r>
              <a:rPr lang="en-US" sz="3000">
                <a:latin typeface="Calibri" panose="020F0502020204030204" pitchFamily="34" charset="0"/>
                <a:ea typeface="Calibri" panose="020F0502020204030204" pitchFamily="34" charset="0"/>
                <a:cs typeface="Calibri" panose="020F0502020204030204" pitchFamily="34" charset="0"/>
              </a:rPr>
              <a:t>đái tháo</a:t>
            </a:r>
            <a:r>
              <a:rPr lang="vi-VN" sz="3000">
                <a:latin typeface="Calibri" panose="020F0502020204030204" pitchFamily="34" charset="0"/>
                <a:ea typeface="Calibri" panose="020F0502020204030204" pitchFamily="34" charset="0"/>
                <a:cs typeface="Calibri" panose="020F0502020204030204" pitchFamily="34" charset="0"/>
              </a:rPr>
              <a:t> đường</a:t>
            </a:r>
            <a:endParaRPr lang="en-US" sz="3000" dirty="0">
              <a:latin typeface="Calibri" panose="020F0502020204030204" pitchFamily="34" charset="0"/>
              <a:ea typeface="Calibri" panose="020F0502020204030204" pitchFamily="34" charset="0"/>
              <a:cs typeface="Calibri" panose="020F0502020204030204" pitchFamily="34" charset="0"/>
            </a:endParaRPr>
          </a:p>
        </p:txBody>
      </p:sp>
      <p:sp>
        <p:nvSpPr>
          <p:cNvPr id="136194" name="Content Placeholder 2"/>
          <p:cNvSpPr>
            <a:spLocks noGrp="1"/>
          </p:cNvSpPr>
          <p:nvPr>
            <p:ph idx="1"/>
          </p:nvPr>
        </p:nvSpPr>
        <p:spPr>
          <a:xfrm>
            <a:off x="1117600" y="1814513"/>
            <a:ext cx="10627360" cy="4114800"/>
          </a:xfrm>
        </p:spPr>
        <p:txBody>
          <a:bodyPr>
            <a:normAutofit/>
          </a:bodyPr>
          <a:lstStyle/>
          <a:p>
            <a:r>
              <a:rPr lang="en-US" sz="2400" dirty="0">
                <a:latin typeface="Arial" charset="0"/>
              </a:rPr>
              <a:t>Patients </a:t>
            </a:r>
          </a:p>
          <a:p>
            <a:pPr lvl="1"/>
            <a:r>
              <a:rPr lang="en-US" sz="2000" dirty="0">
                <a:latin typeface="Arial" charset="0"/>
              </a:rPr>
              <a:t>N=152, weight 108.6 +/- 23.0 kg, BMI 39.6 +/- 7.0 kg/m</a:t>
            </a:r>
            <a:r>
              <a:rPr lang="en-US" sz="2000" baseline="30000" dirty="0">
                <a:latin typeface="Arial" charset="0"/>
              </a:rPr>
              <a:t>2</a:t>
            </a:r>
            <a:r>
              <a:rPr lang="en-US" sz="2000" dirty="0">
                <a:latin typeface="Arial" charset="0"/>
              </a:rPr>
              <a:t> (IGT or IFG 25%)</a:t>
            </a:r>
          </a:p>
          <a:p>
            <a:r>
              <a:rPr lang="en-US" sz="2400" dirty="0">
                <a:latin typeface="Arial" charset="0"/>
              </a:rPr>
              <a:t> Design</a:t>
            </a:r>
          </a:p>
          <a:p>
            <a:pPr lvl="1"/>
            <a:r>
              <a:rPr lang="en-US" sz="2000" dirty="0">
                <a:latin typeface="Arial" charset="0"/>
              </a:rPr>
              <a:t>24-week randomized controlled trial: </a:t>
            </a:r>
            <a:r>
              <a:rPr lang="en-US" sz="2000" b="1" dirty="0">
                <a:latin typeface="Arial" charset="0"/>
              </a:rPr>
              <a:t>exenatide</a:t>
            </a:r>
            <a:r>
              <a:rPr lang="en-US" sz="2000" dirty="0">
                <a:latin typeface="Arial" charset="0"/>
              </a:rPr>
              <a:t> or </a:t>
            </a:r>
            <a:r>
              <a:rPr lang="en-US" sz="2000" b="1" dirty="0">
                <a:latin typeface="Arial" charset="0"/>
              </a:rPr>
              <a:t>placebo</a:t>
            </a:r>
            <a:r>
              <a:rPr lang="en-US" sz="2000" dirty="0">
                <a:latin typeface="Arial" charset="0"/>
              </a:rPr>
              <a:t> plus lifestyle intervention</a:t>
            </a:r>
          </a:p>
          <a:p>
            <a:r>
              <a:rPr lang="en-US" sz="2400" dirty="0">
                <a:latin typeface="Arial" charset="0"/>
              </a:rPr>
              <a:t> Results: </a:t>
            </a:r>
          </a:p>
          <a:p>
            <a:pPr lvl="1"/>
            <a:r>
              <a:rPr lang="en-US" sz="1800" dirty="0">
                <a:latin typeface="Arial" charset="0"/>
              </a:rPr>
              <a:t>Exenatide-treated patients lost 5.1 kg from baseline vs 1.6 kg with placebo (</a:t>
            </a:r>
            <a:r>
              <a:rPr lang="en-US" sz="1800" i="1" dirty="0">
                <a:latin typeface="Arial" charset="0"/>
              </a:rPr>
              <a:t>P</a:t>
            </a:r>
            <a:r>
              <a:rPr lang="en-US" sz="1800" dirty="0">
                <a:latin typeface="Arial" charset="0"/>
              </a:rPr>
              <a:t>&lt;0.001) </a:t>
            </a:r>
          </a:p>
          <a:p>
            <a:pPr lvl="1"/>
            <a:r>
              <a:rPr lang="en-US" sz="1800" dirty="0">
                <a:latin typeface="Arial" charset="0"/>
              </a:rPr>
              <a:t>Both groups reduced their daily caloric intake </a:t>
            </a:r>
          </a:p>
          <a:p>
            <a:pPr lvl="1"/>
            <a:r>
              <a:rPr lang="en-US" sz="1800" dirty="0">
                <a:latin typeface="Arial" charset="0"/>
              </a:rPr>
              <a:t>IGT or IFG normalized at end point in </a:t>
            </a:r>
            <a:r>
              <a:rPr lang="en-US" sz="1800" b="1" dirty="0">
                <a:latin typeface="Arial" charset="0"/>
              </a:rPr>
              <a:t>77%</a:t>
            </a:r>
            <a:r>
              <a:rPr lang="en-US" sz="1800" dirty="0">
                <a:latin typeface="Arial" charset="0"/>
              </a:rPr>
              <a:t> and </a:t>
            </a:r>
            <a:r>
              <a:rPr lang="en-US" sz="1800" b="1" dirty="0">
                <a:latin typeface="Arial" charset="0"/>
              </a:rPr>
              <a:t>56%</a:t>
            </a:r>
            <a:r>
              <a:rPr lang="en-US" sz="1800" dirty="0">
                <a:latin typeface="Arial" charset="0"/>
              </a:rPr>
              <a:t> of exenatide and placebo subjects, respectively</a:t>
            </a:r>
          </a:p>
        </p:txBody>
      </p:sp>
      <p:sp>
        <p:nvSpPr>
          <p:cNvPr id="136196" name="TextBox 1"/>
          <p:cNvSpPr txBox="1">
            <a:spLocks noChangeArrowheads="1"/>
          </p:cNvSpPr>
          <p:nvPr/>
        </p:nvSpPr>
        <p:spPr bwMode="auto">
          <a:xfrm>
            <a:off x="445136" y="6303561"/>
            <a:ext cx="5083443" cy="477054"/>
          </a:xfrm>
          <a:prstGeom prst="rect">
            <a:avLst/>
          </a:prstGeom>
        </p:spPr>
        <p:txBody>
          <a:bodyPr wrap="square" anchor="b">
            <a:spAutoFit/>
          </a:bodyPr>
          <a:lstStyle>
            <a:defPPr>
              <a:defRPr lang="en-US"/>
            </a:defPPr>
            <a:lvl1pPr fontAlgn="base">
              <a:spcBef>
                <a:spcPts val="600"/>
              </a:spcBef>
              <a:spcAft>
                <a:spcPct val="0"/>
              </a:spcAft>
              <a:defRPr sz="1000">
                <a:latin typeface="Arial" charset="0"/>
                <a:ea typeface="ＭＳ Ｐゴシック" charset="0"/>
                <a:cs typeface="ＭＳ Ｐゴシック" charset="0"/>
              </a:defRPr>
            </a:lvl1pPr>
          </a:lstStyle>
          <a:p>
            <a:r>
              <a:rPr lang="en-US" dirty="0">
                <a:solidFill>
                  <a:prstClr val="black"/>
                </a:solidFill>
              </a:rPr>
              <a:t>BMI, body mass index; IFG, impaired fasting glucose; IGT, impaired glucose tolerance.</a:t>
            </a:r>
          </a:p>
          <a:p>
            <a:r>
              <a:rPr lang="en-US" dirty="0">
                <a:solidFill>
                  <a:prstClr val="black"/>
                </a:solidFill>
              </a:rPr>
              <a:t>Rosenstock J, et al.</a:t>
            </a:r>
            <a:r>
              <a:rPr lang="hu-HU" dirty="0">
                <a:solidFill>
                  <a:prstClr val="black"/>
                </a:solidFill>
              </a:rPr>
              <a:t> </a:t>
            </a:r>
            <a:r>
              <a:rPr lang="hu-HU" i="1" dirty="0">
                <a:solidFill>
                  <a:prstClr val="black"/>
                </a:solidFill>
              </a:rPr>
              <a:t>Diabetes Care</a:t>
            </a:r>
            <a:r>
              <a:rPr lang="hu-HU" dirty="0">
                <a:solidFill>
                  <a:prstClr val="black"/>
                </a:solidFill>
              </a:rPr>
              <a:t>. 2010;33:1173-</a:t>
            </a:r>
            <a:r>
              <a:rPr lang="en-US" dirty="0">
                <a:solidFill>
                  <a:prstClr val="black"/>
                </a:solidFill>
              </a:rPr>
              <a:t>117</a:t>
            </a:r>
            <a:r>
              <a:rPr lang="hu-HU" dirty="0">
                <a:solidFill>
                  <a:prstClr val="black"/>
                </a:solidFill>
              </a:rPr>
              <a:t>5.</a:t>
            </a:r>
            <a:endParaRPr lang="en-US" dirty="0">
              <a:solidFill>
                <a:prstClr val="black"/>
              </a:solidFill>
            </a:endParaRPr>
          </a:p>
        </p:txBody>
      </p:sp>
      <p:sp>
        <p:nvSpPr>
          <p:cNvPr id="2" name="Slide Number Placeholder 1"/>
          <p:cNvSpPr>
            <a:spLocks noGrp="1"/>
          </p:cNvSpPr>
          <p:nvPr>
            <p:ph type="sldNum" sz="quarter" idx="4"/>
          </p:nvPr>
        </p:nvSpPr>
        <p:spPr>
          <a:xfrm>
            <a:off x="10175694" y="6303561"/>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24</a:t>
            </a:fld>
            <a:endParaRPr lang="en-US" dirty="0">
              <a:solidFill>
                <a:prstClr val="black">
                  <a:lumMod val="50000"/>
                  <a:lumOff val="50000"/>
                </a:prstClr>
              </a:solidFill>
            </a:endParaRPr>
          </a:p>
        </p:txBody>
      </p:sp>
    </p:spTree>
    <p:extLst>
      <p:ext uri="{BB962C8B-B14F-4D97-AF65-F5344CB8AC3E}">
        <p14:creationId xmlns:p14="http://schemas.microsoft.com/office/powerpoint/2010/main" val="816995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09154" y="344631"/>
            <a:ext cx="11338097" cy="897857"/>
          </a:xfrm>
        </p:spPr>
        <p:txBody>
          <a:bodyPr>
            <a:noAutofit/>
          </a:bodyPr>
          <a:lstStyle/>
          <a:p>
            <a:r>
              <a:rPr lang="vi-VN" sz="3200" b="1">
                <a:solidFill>
                  <a:srgbClr val="990F4A"/>
                </a:solidFill>
                <a:latin typeface="Calibri" panose="020F0502020204030204" pitchFamily="34" charset="0"/>
                <a:ea typeface="Calibri" panose="020F0502020204030204" pitchFamily="34" charset="0"/>
                <a:cs typeface="Calibri" panose="020F0502020204030204" pitchFamily="34" charset="0"/>
              </a:rPr>
              <a:t>Tác dụng của Liraglutide ở bệnh nhân béo phì tiền </a:t>
            </a:r>
            <a:r>
              <a:rPr lang="en-US" sz="3200" b="1">
                <a:solidFill>
                  <a:srgbClr val="990F4A"/>
                </a:solidFill>
                <a:latin typeface="Calibri" panose="020F0502020204030204" pitchFamily="34" charset="0"/>
                <a:ea typeface="Calibri" panose="020F0502020204030204" pitchFamily="34" charset="0"/>
                <a:cs typeface="Calibri" panose="020F0502020204030204" pitchFamily="34" charset="0"/>
              </a:rPr>
              <a:t>đái tháo</a:t>
            </a:r>
            <a:r>
              <a:rPr lang="vi-VN" sz="3200" b="1">
                <a:solidFill>
                  <a:srgbClr val="990F4A"/>
                </a:solidFill>
                <a:latin typeface="Calibri" panose="020F0502020204030204" pitchFamily="34" charset="0"/>
                <a:ea typeface="Calibri" panose="020F0502020204030204" pitchFamily="34" charset="0"/>
                <a:cs typeface="Calibri" panose="020F0502020204030204" pitchFamily="34" charset="0"/>
              </a:rPr>
              <a:t> đường</a:t>
            </a:r>
            <a:endParaRPr lang="en-US" sz="3200" b="1" dirty="0">
              <a:solidFill>
                <a:srgbClr val="990F4A"/>
              </a:solidFill>
              <a:latin typeface="Calibri" panose="020F0502020204030204" pitchFamily="34" charset="0"/>
              <a:ea typeface="Calibri" panose="020F0502020204030204" pitchFamily="34" charset="0"/>
              <a:cs typeface="Calibri" panose="020F0502020204030204" pitchFamily="34" charset="0"/>
            </a:endParaRPr>
          </a:p>
        </p:txBody>
      </p:sp>
      <p:sp>
        <p:nvSpPr>
          <p:cNvPr id="8" name="Footer Placeholder 7"/>
          <p:cNvSpPr txBox="1">
            <a:spLocks/>
          </p:cNvSpPr>
          <p:nvPr/>
        </p:nvSpPr>
        <p:spPr>
          <a:xfrm>
            <a:off x="755259" y="6211967"/>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da-DK" sz="1000" dirty="0">
                <a:solidFill>
                  <a:prstClr val="black"/>
                </a:solidFill>
              </a:rPr>
              <a:t>*</a:t>
            </a:r>
            <a:r>
              <a:rPr lang="da-DK" sz="1000" i="1" dirty="0">
                <a:solidFill>
                  <a:prstClr val="black"/>
                </a:solidFill>
              </a:rPr>
              <a:t>P</a:t>
            </a:r>
            <a:r>
              <a:rPr lang="da-DK" sz="1000" dirty="0">
                <a:solidFill>
                  <a:prstClr val="black"/>
                </a:solidFill>
              </a:rPr>
              <a:t>&lt;0.001 vs placebo.</a:t>
            </a:r>
          </a:p>
          <a:p>
            <a:pPr>
              <a:spcBef>
                <a:spcPts val="600"/>
              </a:spcBef>
            </a:pPr>
            <a:r>
              <a:rPr lang="da-DK" sz="1000" dirty="0">
                <a:solidFill>
                  <a:prstClr val="black"/>
                </a:solidFill>
              </a:rPr>
              <a:t>Pi-Sunyer X, et al. </a:t>
            </a:r>
            <a:r>
              <a:rPr lang="da-DK" sz="1000" i="1" dirty="0">
                <a:solidFill>
                  <a:prstClr val="black"/>
                </a:solidFill>
              </a:rPr>
              <a:t>N Engl J Med</a:t>
            </a:r>
            <a:r>
              <a:rPr lang="da-DK" sz="1000" dirty="0">
                <a:solidFill>
                  <a:prstClr val="black"/>
                </a:solidFill>
              </a:rPr>
              <a:t>. 2015;373:11-22.</a:t>
            </a:r>
          </a:p>
        </p:txBody>
      </p:sp>
      <p:grpSp>
        <p:nvGrpSpPr>
          <p:cNvPr id="5" name="Group 4"/>
          <p:cNvGrpSpPr/>
          <p:nvPr/>
        </p:nvGrpSpPr>
        <p:grpSpPr>
          <a:xfrm>
            <a:off x="4679559" y="2890377"/>
            <a:ext cx="2678816" cy="307777"/>
            <a:chOff x="974725" y="5834063"/>
            <a:chExt cx="2678816" cy="307777"/>
          </a:xfrm>
        </p:grpSpPr>
        <p:sp>
          <p:nvSpPr>
            <p:cNvPr id="2" name="TextBox 1"/>
            <p:cNvSpPr txBox="1"/>
            <p:nvPr/>
          </p:nvSpPr>
          <p:spPr>
            <a:xfrm>
              <a:off x="1122745" y="5834063"/>
              <a:ext cx="2530796" cy="307777"/>
            </a:xfrm>
            <a:prstGeom prst="rect">
              <a:avLst/>
            </a:prstGeom>
            <a:noFill/>
          </p:spPr>
          <p:txBody>
            <a:bodyPr wrap="square" rtlCol="0">
              <a:spAutoFit/>
            </a:bodyPr>
            <a:lstStyle/>
            <a:p>
              <a:pPr>
                <a:tabLst>
                  <a:tab pos="1660525" algn="l"/>
                  <a:tab pos="3830638" algn="l"/>
                </a:tabLst>
              </a:pPr>
              <a:r>
                <a:rPr lang="en-US" sz="1400" dirty="0">
                  <a:solidFill>
                    <a:prstClr val="black"/>
                  </a:solidFill>
                </a:rPr>
                <a:t>Liraglutide 3 mg	Placebo</a:t>
              </a:r>
            </a:p>
          </p:txBody>
        </p:sp>
        <p:sp>
          <p:nvSpPr>
            <p:cNvPr id="4" name="Rectangle 3"/>
            <p:cNvSpPr/>
            <p:nvPr/>
          </p:nvSpPr>
          <p:spPr>
            <a:xfrm>
              <a:off x="974725" y="5891938"/>
              <a:ext cx="182880" cy="182880"/>
            </a:xfrm>
            <a:prstGeom prst="rect">
              <a:avLst/>
            </a:prstGeom>
            <a:solidFill>
              <a:schemeClr val="accent2"/>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2634970" y="5891938"/>
              <a:ext cx="182880" cy="182880"/>
            </a:xfrm>
            <a:prstGeom prst="rect">
              <a:avLst/>
            </a:prstGeom>
            <a:solidFill>
              <a:schemeClr val="bg1">
                <a:lumMod val="65000"/>
              </a:schemeClr>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endParaRPr>
            </a:p>
          </p:txBody>
        </p:sp>
      </p:grpSp>
      <p:sp>
        <p:nvSpPr>
          <p:cNvPr id="21" name="TextBox 9"/>
          <p:cNvSpPr txBox="1">
            <a:spLocks noChangeArrowheads="1"/>
          </p:cNvSpPr>
          <p:nvPr/>
        </p:nvSpPr>
        <p:spPr bwMode="auto">
          <a:xfrm>
            <a:off x="2062901" y="1566082"/>
            <a:ext cx="77702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dirty="0">
                <a:solidFill>
                  <a:srgbClr val="1B587C"/>
                </a:solidFill>
                <a:latin typeface="Arial"/>
                <a:cs typeface="Arial"/>
              </a:rPr>
              <a:t>SCALE Obesity and Prediabetes</a:t>
            </a:r>
          </a:p>
          <a:p>
            <a:pPr algn="ctr" eaLnBrk="1" hangingPunct="1"/>
            <a:r>
              <a:rPr lang="en-US" sz="1800" b="1" dirty="0">
                <a:solidFill>
                  <a:srgbClr val="1B587C"/>
                </a:solidFill>
                <a:latin typeface="Arial"/>
                <a:cs typeface="Arial"/>
              </a:rPr>
              <a:t>(N=3731)</a:t>
            </a:r>
          </a:p>
        </p:txBody>
      </p:sp>
      <p:graphicFrame>
        <p:nvGraphicFramePr>
          <p:cNvPr id="25" name="Content Placeholder 5"/>
          <p:cNvGraphicFramePr>
            <a:graphicFrameLocks/>
          </p:cNvGraphicFramePr>
          <p:nvPr/>
        </p:nvGraphicFramePr>
        <p:xfrm>
          <a:off x="6694809" y="3239273"/>
          <a:ext cx="3449314" cy="235542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rot="16200000">
            <a:off x="1308351" y="4246062"/>
            <a:ext cx="2053125" cy="307777"/>
          </a:xfrm>
          <a:prstGeom prst="rect">
            <a:avLst/>
          </a:prstGeom>
        </p:spPr>
        <p:txBody>
          <a:bodyPr wrap="square">
            <a:spAutoFit/>
          </a:bodyPr>
          <a:lstStyle/>
          <a:p>
            <a:pPr algn="ctr">
              <a:defRPr sz="1200" b="1" i="0" u="none" strike="noStrike" kern="1200" baseline="0">
                <a:solidFill>
                  <a:prstClr val="black"/>
                </a:solidFill>
                <a:latin typeface="Arial" pitchFamily="34" charset="0"/>
                <a:ea typeface="+mn-ea"/>
                <a:cs typeface="Arial" pitchFamily="34" charset="0"/>
              </a:defRPr>
            </a:pPr>
            <a:r>
              <a:rPr lang="en-US" sz="1400" b="1" dirty="0">
                <a:solidFill>
                  <a:prstClr val="black"/>
                </a:solidFill>
                <a:cs typeface="Arial" pitchFamily="34" charset="0"/>
                <a:sym typeface="Symbol"/>
              </a:rPr>
              <a:t> Weight (kg)</a:t>
            </a:r>
            <a:endParaRPr lang="en-US" sz="1400" b="1" dirty="0">
              <a:solidFill>
                <a:prstClr val="black"/>
              </a:solidFill>
              <a:cs typeface="Arial" pitchFamily="34" charset="0"/>
            </a:endParaRPr>
          </a:p>
        </p:txBody>
      </p:sp>
      <p:sp>
        <p:nvSpPr>
          <p:cNvPr id="10" name="TextBox 9"/>
          <p:cNvSpPr txBox="1"/>
          <p:nvPr/>
        </p:nvSpPr>
        <p:spPr>
          <a:xfrm>
            <a:off x="7058520" y="5426513"/>
            <a:ext cx="1515875" cy="523220"/>
          </a:xfrm>
          <a:prstGeom prst="rect">
            <a:avLst/>
          </a:prstGeom>
          <a:noFill/>
        </p:spPr>
        <p:txBody>
          <a:bodyPr wrap="square" rtlCol="0">
            <a:spAutoFit/>
          </a:bodyPr>
          <a:lstStyle/>
          <a:p>
            <a:pPr algn="ctr"/>
            <a:r>
              <a:rPr lang="en-US" sz="1400" dirty="0">
                <a:solidFill>
                  <a:prstClr val="black"/>
                </a:solidFill>
              </a:rPr>
              <a:t>Normoglycemia at screening</a:t>
            </a:r>
          </a:p>
        </p:txBody>
      </p:sp>
      <p:sp>
        <p:nvSpPr>
          <p:cNvPr id="24" name="Rectangle 23"/>
          <p:cNvSpPr/>
          <p:nvPr/>
        </p:nvSpPr>
        <p:spPr>
          <a:xfrm>
            <a:off x="6820383" y="2437387"/>
            <a:ext cx="3449266" cy="584775"/>
          </a:xfrm>
          <a:prstGeom prst="rect">
            <a:avLst/>
          </a:prstGeom>
        </p:spPr>
        <p:txBody>
          <a:bodyPr wrap="square">
            <a:spAutoFit/>
          </a:bodyPr>
          <a:lstStyle/>
          <a:p>
            <a:pPr algn="ctr">
              <a:defRPr sz="1200" b="1" i="0" u="none" strike="noStrike" kern="1200" baseline="0">
                <a:solidFill>
                  <a:prstClr val="black"/>
                </a:solidFill>
                <a:latin typeface="Arial" pitchFamily="34" charset="0"/>
                <a:ea typeface="+mn-ea"/>
                <a:cs typeface="Arial" pitchFamily="34" charset="0"/>
              </a:defRPr>
            </a:pPr>
            <a:r>
              <a:rPr lang="en-US" sz="1600" b="1" dirty="0">
                <a:solidFill>
                  <a:srgbClr val="9F2936"/>
                </a:solidFill>
                <a:cs typeface="Arial" pitchFamily="34" charset="0"/>
              </a:rPr>
              <a:t>Patients with Prediabetes After 56 Weeks</a:t>
            </a:r>
          </a:p>
        </p:txBody>
      </p:sp>
      <p:sp>
        <p:nvSpPr>
          <p:cNvPr id="26" name="Rectangle 25"/>
          <p:cNvSpPr/>
          <p:nvPr/>
        </p:nvSpPr>
        <p:spPr>
          <a:xfrm rot="16200000">
            <a:off x="5421530" y="4323577"/>
            <a:ext cx="2053125" cy="307777"/>
          </a:xfrm>
          <a:prstGeom prst="rect">
            <a:avLst/>
          </a:prstGeom>
        </p:spPr>
        <p:txBody>
          <a:bodyPr wrap="square">
            <a:spAutoFit/>
          </a:bodyPr>
          <a:lstStyle/>
          <a:p>
            <a:pPr algn="ctr">
              <a:defRPr sz="1200" b="1" i="0" u="none" strike="noStrike" kern="1200" baseline="0">
                <a:solidFill>
                  <a:prstClr val="black"/>
                </a:solidFill>
                <a:latin typeface="Arial" pitchFamily="34" charset="0"/>
                <a:ea typeface="+mn-ea"/>
                <a:cs typeface="Arial" pitchFamily="34" charset="0"/>
              </a:defRPr>
            </a:pPr>
            <a:r>
              <a:rPr lang="en-US" sz="1400" b="1" dirty="0">
                <a:solidFill>
                  <a:prstClr val="black"/>
                </a:solidFill>
                <a:cs typeface="Arial" pitchFamily="34" charset="0"/>
              </a:rPr>
              <a:t>Patients (%)</a:t>
            </a:r>
          </a:p>
        </p:txBody>
      </p:sp>
      <p:sp>
        <p:nvSpPr>
          <p:cNvPr id="37" name="TextBox 36"/>
          <p:cNvSpPr txBox="1"/>
          <p:nvPr/>
        </p:nvSpPr>
        <p:spPr>
          <a:xfrm>
            <a:off x="8479974" y="5426512"/>
            <a:ext cx="1730819" cy="523220"/>
          </a:xfrm>
          <a:prstGeom prst="rect">
            <a:avLst/>
          </a:prstGeom>
          <a:noFill/>
        </p:spPr>
        <p:txBody>
          <a:bodyPr wrap="square" rtlCol="0">
            <a:spAutoFit/>
          </a:bodyPr>
          <a:lstStyle/>
          <a:p>
            <a:pPr algn="ctr"/>
            <a:r>
              <a:rPr lang="en-US" sz="1400" dirty="0">
                <a:solidFill>
                  <a:prstClr val="black"/>
                </a:solidFill>
              </a:rPr>
              <a:t>Prediabetes at screening</a:t>
            </a:r>
          </a:p>
        </p:txBody>
      </p:sp>
      <p:graphicFrame>
        <p:nvGraphicFramePr>
          <p:cNvPr id="38" name="Content Placeholder 5"/>
          <p:cNvGraphicFramePr>
            <a:graphicFrameLocks/>
          </p:cNvGraphicFramePr>
          <p:nvPr/>
        </p:nvGraphicFramePr>
        <p:xfrm>
          <a:off x="2498725" y="3239590"/>
          <a:ext cx="3449314" cy="2355428"/>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p:cNvSpPr/>
          <p:nvPr/>
        </p:nvSpPr>
        <p:spPr>
          <a:xfrm>
            <a:off x="2473813" y="2437387"/>
            <a:ext cx="3396857" cy="338554"/>
          </a:xfrm>
          <a:prstGeom prst="rect">
            <a:avLst/>
          </a:prstGeom>
        </p:spPr>
        <p:txBody>
          <a:bodyPr wrap="square">
            <a:spAutoFit/>
          </a:bodyPr>
          <a:lstStyle/>
          <a:p>
            <a:pPr algn="ctr">
              <a:defRPr sz="1200" b="1" i="0" u="none" strike="noStrike" kern="1200" baseline="0">
                <a:solidFill>
                  <a:prstClr val="black"/>
                </a:solidFill>
                <a:latin typeface="Arial" pitchFamily="34" charset="0"/>
                <a:ea typeface="+mn-ea"/>
                <a:cs typeface="Arial" pitchFamily="34" charset="0"/>
              </a:defRPr>
            </a:pPr>
            <a:r>
              <a:rPr lang="en-US" sz="1600" b="1" dirty="0">
                <a:solidFill>
                  <a:srgbClr val="9F2936"/>
                </a:solidFill>
                <a:cs typeface="Arial" pitchFamily="34" charset="0"/>
              </a:rPr>
              <a:t>Weight Change After 56 Weeks</a:t>
            </a:r>
          </a:p>
        </p:txBody>
      </p:sp>
      <p:sp>
        <p:nvSpPr>
          <p:cNvPr id="40" name="TextBox 39"/>
          <p:cNvSpPr txBox="1"/>
          <p:nvPr/>
        </p:nvSpPr>
        <p:spPr>
          <a:xfrm>
            <a:off x="8804073" y="4149941"/>
            <a:ext cx="499370" cy="400110"/>
          </a:xfrm>
          <a:prstGeom prst="rect">
            <a:avLst/>
          </a:prstGeom>
          <a:noFill/>
        </p:spPr>
        <p:txBody>
          <a:bodyPr wrap="square" rtlCol="0">
            <a:spAutoFit/>
          </a:bodyPr>
          <a:lstStyle/>
          <a:p>
            <a:pPr algn="ctr"/>
            <a:r>
              <a:rPr lang="en-US" sz="2000" dirty="0">
                <a:solidFill>
                  <a:prstClr val="black"/>
                </a:solidFill>
              </a:rPr>
              <a:t>*</a:t>
            </a:r>
          </a:p>
        </p:txBody>
      </p:sp>
      <p:sp>
        <p:nvSpPr>
          <p:cNvPr id="41" name="TextBox 40"/>
          <p:cNvSpPr txBox="1"/>
          <p:nvPr/>
        </p:nvSpPr>
        <p:spPr>
          <a:xfrm>
            <a:off x="7281410" y="4701446"/>
            <a:ext cx="499370" cy="400110"/>
          </a:xfrm>
          <a:prstGeom prst="rect">
            <a:avLst/>
          </a:prstGeom>
          <a:noFill/>
        </p:spPr>
        <p:txBody>
          <a:bodyPr wrap="square" rtlCol="0">
            <a:spAutoFit/>
          </a:bodyPr>
          <a:lstStyle/>
          <a:p>
            <a:pPr algn="ctr"/>
            <a:r>
              <a:rPr lang="en-US" sz="2000" dirty="0">
                <a:solidFill>
                  <a:prstClr val="black"/>
                </a:solidFill>
              </a:rPr>
              <a:t>*</a:t>
            </a:r>
          </a:p>
        </p:txBody>
      </p:sp>
      <p:sp>
        <p:nvSpPr>
          <p:cNvPr id="42" name="TextBox 41"/>
          <p:cNvSpPr txBox="1"/>
          <p:nvPr/>
        </p:nvSpPr>
        <p:spPr>
          <a:xfrm>
            <a:off x="3672989" y="5327122"/>
            <a:ext cx="499370" cy="400110"/>
          </a:xfrm>
          <a:prstGeom prst="rect">
            <a:avLst/>
          </a:prstGeom>
          <a:noFill/>
        </p:spPr>
        <p:txBody>
          <a:bodyPr wrap="square" rtlCol="0">
            <a:spAutoFit/>
          </a:bodyPr>
          <a:lstStyle/>
          <a:p>
            <a:pPr algn="ctr"/>
            <a:r>
              <a:rPr lang="en-US" sz="2000" dirty="0">
                <a:solidFill>
                  <a:prstClr val="black"/>
                </a:solidFill>
              </a:rPr>
              <a:t>*</a:t>
            </a:r>
          </a:p>
        </p:txBody>
      </p:sp>
      <p:sp>
        <p:nvSpPr>
          <p:cNvPr id="3" name="Slide Number Placeholder 2"/>
          <p:cNvSpPr>
            <a:spLocks noGrp="1"/>
          </p:cNvSpPr>
          <p:nvPr>
            <p:ph type="sldNum" sz="quarter" idx="4"/>
          </p:nvPr>
        </p:nvSpPr>
        <p:spPr>
          <a:xfrm>
            <a:off x="10207028" y="6368993"/>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25</a:t>
            </a:fld>
            <a:endParaRPr lang="en-US" dirty="0">
              <a:solidFill>
                <a:prstClr val="black">
                  <a:lumMod val="50000"/>
                  <a:lumOff val="50000"/>
                </a:prstClr>
              </a:solidFill>
            </a:endParaRPr>
          </a:p>
        </p:txBody>
      </p:sp>
    </p:spTree>
    <p:extLst>
      <p:ext uri="{BB962C8B-B14F-4D97-AF65-F5344CB8AC3E}">
        <p14:creationId xmlns:p14="http://schemas.microsoft.com/office/powerpoint/2010/main" val="52100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990F4A"/>
                </a:solidFill>
                <a:latin typeface="Calibri" panose="020F0502020204030204" pitchFamily="34" charset="0"/>
                <a:ea typeface="Calibri" panose="020F0502020204030204" pitchFamily="34" charset="0"/>
                <a:cs typeface="Calibri" panose="020F0502020204030204" pitchFamily="34" charset="0"/>
              </a:rPr>
              <a:t>Tác dụng</a:t>
            </a:r>
            <a:r>
              <a:rPr lang="vi-VN" sz="4000" b="1">
                <a:solidFill>
                  <a:srgbClr val="990F4A"/>
                </a:solidFill>
                <a:latin typeface="Calibri" panose="020F0502020204030204" pitchFamily="34" charset="0"/>
                <a:ea typeface="Calibri" panose="020F0502020204030204" pitchFamily="34" charset="0"/>
                <a:cs typeface="Calibri" panose="020F0502020204030204" pitchFamily="34" charset="0"/>
              </a:rPr>
              <a:t> của phẫu thuật giảm </a:t>
            </a:r>
            <a:r>
              <a:rPr lang="en-US" sz="4000" b="1">
                <a:solidFill>
                  <a:srgbClr val="990F4A"/>
                </a:solidFill>
                <a:latin typeface="Calibri" panose="020F0502020204030204" pitchFamily="34" charset="0"/>
                <a:ea typeface="Calibri" panose="020F0502020204030204" pitchFamily="34" charset="0"/>
                <a:cs typeface="Calibri" panose="020F0502020204030204" pitchFamily="34" charset="0"/>
              </a:rPr>
              <a:t>cân</a:t>
            </a:r>
            <a:r>
              <a:rPr lang="vi-VN" sz="4000" b="1">
                <a:solidFill>
                  <a:srgbClr val="990F4A"/>
                </a:solidFill>
                <a:latin typeface="Calibri" panose="020F0502020204030204" pitchFamily="34" charset="0"/>
                <a:ea typeface="Calibri" panose="020F0502020204030204" pitchFamily="34" charset="0"/>
                <a:cs typeface="Calibri" panose="020F0502020204030204" pitchFamily="34" charset="0"/>
              </a:rPr>
              <a:t> đối với tỷ lệ mắc bệnh </a:t>
            </a:r>
            <a:r>
              <a:rPr lang="en-US" sz="4000" b="1">
                <a:solidFill>
                  <a:srgbClr val="990F4A"/>
                </a:solidFill>
                <a:latin typeface="Calibri" panose="020F0502020204030204" pitchFamily="34" charset="0"/>
                <a:ea typeface="Calibri" panose="020F0502020204030204" pitchFamily="34" charset="0"/>
                <a:cs typeface="Calibri" panose="020F0502020204030204" pitchFamily="34" charset="0"/>
              </a:rPr>
              <a:t>đái tháo đường típ 2</a:t>
            </a:r>
            <a:endParaRPr lang="en-US" sz="4000" b="1" dirty="0">
              <a:solidFill>
                <a:srgbClr val="990F4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
          </p:nvPr>
        </p:nvSpPr>
        <p:spPr>
          <a:xfrm>
            <a:off x="10045246" y="6264275"/>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26</a:t>
            </a:fld>
            <a:endParaRPr lang="en-US" dirty="0">
              <a:solidFill>
                <a:prstClr val="black">
                  <a:lumMod val="50000"/>
                  <a:lumOff val="50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152" y="2294924"/>
            <a:ext cx="6037244" cy="3908168"/>
          </a:xfrm>
          <a:prstGeom prst="rect">
            <a:avLst/>
          </a:prstGeom>
          <a:noFill/>
          <a:ln w="50800">
            <a:solidFill>
              <a:schemeClr val="accent6"/>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7"/>
          <p:cNvSpPr txBox="1">
            <a:spLocks/>
          </p:cNvSpPr>
          <p:nvPr/>
        </p:nvSpPr>
        <p:spPr>
          <a:xfrm>
            <a:off x="241754" y="6524467"/>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da-DK" sz="1000" dirty="0">
                <a:solidFill>
                  <a:prstClr val="black"/>
                </a:solidFill>
              </a:rPr>
              <a:t>Carlsson LM, et al. </a:t>
            </a:r>
            <a:r>
              <a:rPr lang="da-DK" sz="1000" i="1" dirty="0">
                <a:solidFill>
                  <a:prstClr val="black"/>
                </a:solidFill>
              </a:rPr>
              <a:t>N Engl J Med</a:t>
            </a:r>
            <a:r>
              <a:rPr lang="da-DK" sz="1000" dirty="0">
                <a:solidFill>
                  <a:prstClr val="black"/>
                </a:solidFill>
              </a:rPr>
              <a:t>. 2012;367:695-704.</a:t>
            </a:r>
          </a:p>
        </p:txBody>
      </p:sp>
      <p:sp>
        <p:nvSpPr>
          <p:cNvPr id="6" name="TextBox 9"/>
          <p:cNvSpPr txBox="1">
            <a:spLocks noChangeArrowheads="1"/>
          </p:cNvSpPr>
          <p:nvPr/>
        </p:nvSpPr>
        <p:spPr bwMode="auto">
          <a:xfrm>
            <a:off x="2194988" y="1619772"/>
            <a:ext cx="7770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dirty="0">
                <a:solidFill>
                  <a:srgbClr val="1B587C"/>
                </a:solidFill>
                <a:latin typeface="Arial"/>
                <a:cs typeface="Arial"/>
              </a:rPr>
              <a:t>Swedish Obesity Study</a:t>
            </a:r>
          </a:p>
        </p:txBody>
      </p:sp>
    </p:spTree>
    <p:extLst>
      <p:ext uri="{BB962C8B-B14F-4D97-AF65-F5344CB8AC3E}">
        <p14:creationId xmlns:p14="http://schemas.microsoft.com/office/powerpoint/2010/main" val="3002569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314" y="0"/>
            <a:ext cx="11983605" cy="6858000"/>
          </a:xfrm>
          <a:prstGeom prst="rect">
            <a:avLst/>
          </a:prstGeom>
        </p:spPr>
      </p:pic>
    </p:spTree>
    <p:extLst>
      <p:ext uri="{BB962C8B-B14F-4D97-AF65-F5344CB8AC3E}">
        <p14:creationId xmlns:p14="http://schemas.microsoft.com/office/powerpoint/2010/main" val="3991339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1120" y="0"/>
            <a:ext cx="12120880" cy="6847746"/>
          </a:xfrm>
          <a:prstGeom prst="rect">
            <a:avLst/>
          </a:prstGeom>
        </p:spPr>
      </p:pic>
    </p:spTree>
    <p:extLst>
      <p:ext uri="{BB962C8B-B14F-4D97-AF65-F5344CB8AC3E}">
        <p14:creationId xmlns:p14="http://schemas.microsoft.com/office/powerpoint/2010/main" val="3915021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z="4000"/>
              <a:t>Khuyến cáo của AACE về Tiền ĐTĐ</a:t>
            </a:r>
            <a:endParaRPr lang="en-US" sz="4000" dirty="0"/>
          </a:p>
        </p:txBody>
      </p:sp>
      <p:sp>
        <p:nvSpPr>
          <p:cNvPr id="84994" name="Content Placeholder 2"/>
          <p:cNvSpPr>
            <a:spLocks noGrp="1"/>
          </p:cNvSpPr>
          <p:nvPr>
            <p:ph idx="1"/>
          </p:nvPr>
        </p:nvSpPr>
        <p:spPr/>
        <p:txBody>
          <a:bodyPr>
            <a:noAutofit/>
          </a:bodyPr>
          <a:lstStyle/>
          <a:p>
            <a:r>
              <a:rPr lang="vi-VN" sz="2400"/>
              <a:t>Những người </a:t>
            </a:r>
            <a:r>
              <a:rPr lang="en-US" sz="2400"/>
              <a:t>tiền ĐTĐ </a:t>
            </a:r>
            <a:r>
              <a:rPr lang="vi-VN" sz="2400"/>
              <a:t>không được điều trị có nguy cơ cao mắc bệnh </a:t>
            </a:r>
            <a:r>
              <a:rPr lang="en-US" sz="2400"/>
              <a:t>ĐTĐ</a:t>
            </a:r>
            <a:r>
              <a:rPr lang="vi-VN" sz="2400"/>
              <a:t> cũng như các biến chứng </a:t>
            </a:r>
            <a:r>
              <a:rPr lang="en-US" sz="2400"/>
              <a:t>mạch máu lớn và mạch máu nhỏ</a:t>
            </a:r>
            <a:r>
              <a:rPr lang="vi-VN" sz="2400"/>
              <a:t>
Mục tiêu điều trị là ngăn ngừa sự suy giảm mức glucose và điều chỉnh các yếu tố nguy cơ khác như béo phì, tăng huyết áp và rối loạn lipid máu</a:t>
            </a:r>
            <a:endParaRPr lang="en-US" sz="2400"/>
          </a:p>
          <a:p>
            <a:pPr lvl="1"/>
            <a:r>
              <a:rPr lang="vi-VN" sz="1600"/>
              <a:t>Các mục tiêu huyết áp và lipid tương tự được đề xuất cho tiền </a:t>
            </a:r>
            <a:r>
              <a:rPr lang="en-US" sz="1600"/>
              <a:t>ĐTĐ và ĐTĐ</a:t>
            </a:r>
            <a:endParaRPr lang="en-US" sz="1600" dirty="0"/>
          </a:p>
          <a:p>
            <a:r>
              <a:rPr lang="vi-VN" sz="2400"/>
              <a:t>Quản lý lối sống </a:t>
            </a:r>
            <a:r>
              <a:rPr lang="en-US" sz="2400"/>
              <a:t>tích cực</a:t>
            </a:r>
            <a:r>
              <a:rPr lang="vi-VN" sz="2400"/>
              <a:t> là nền tảng của mọi nỗ lực phòng ngừa; </a:t>
            </a:r>
            <a:r>
              <a:rPr lang="en-US" sz="2400"/>
              <a:t>Điều trị thuốc</a:t>
            </a:r>
            <a:r>
              <a:rPr lang="vi-VN" sz="2400"/>
              <a:t> nhắm mục tiêu vào </a:t>
            </a:r>
            <a:r>
              <a:rPr lang="en-US" sz="2400"/>
              <a:t>kiểm soát </a:t>
            </a:r>
            <a:r>
              <a:rPr lang="vi-VN" sz="2400"/>
              <a:t>glucose </a:t>
            </a:r>
            <a:r>
              <a:rPr lang="en-US" sz="2400"/>
              <a:t>máu </a:t>
            </a:r>
            <a:r>
              <a:rPr lang="vi-VN" sz="2400"/>
              <a:t>có thể được xem xét ở những bệnh nhân có nguy cơ cao</a:t>
            </a:r>
            <a:endParaRPr lang="en-US" sz="2400" b="1" dirty="0"/>
          </a:p>
        </p:txBody>
      </p:sp>
      <p:sp>
        <p:nvSpPr>
          <p:cNvPr id="84995" name="Rectangle 1"/>
          <p:cNvSpPr>
            <a:spLocks noChangeArrowheads="1"/>
          </p:cNvSpPr>
          <p:nvPr/>
        </p:nvSpPr>
        <p:spPr bwMode="auto">
          <a:xfrm>
            <a:off x="552450" y="6342033"/>
            <a:ext cx="5238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lang="en-US" sz="1000" dirty="0">
                <a:solidFill>
                  <a:prstClr val="black"/>
                </a:solidFill>
              </a:rPr>
              <a:t>Handelsman YH, et al. </a:t>
            </a:r>
            <a:r>
              <a:rPr lang="en-US" sz="1000" i="1" dirty="0" err="1">
                <a:solidFill>
                  <a:prstClr val="black"/>
                </a:solidFill>
              </a:rPr>
              <a:t>Endocr</a:t>
            </a:r>
            <a:r>
              <a:rPr lang="en-US" sz="1000" i="1" dirty="0">
                <a:solidFill>
                  <a:prstClr val="black"/>
                </a:solidFill>
              </a:rPr>
              <a:t> </a:t>
            </a:r>
            <a:r>
              <a:rPr lang="en-US" sz="1000" i="1" dirty="0" err="1">
                <a:solidFill>
                  <a:prstClr val="black"/>
                </a:solidFill>
              </a:rPr>
              <a:t>Pract</a:t>
            </a:r>
            <a:r>
              <a:rPr lang="en-US" sz="1000" dirty="0">
                <a:solidFill>
                  <a:prstClr val="black"/>
                </a:solidFill>
              </a:rPr>
              <a:t>. 2015;21(</a:t>
            </a:r>
            <a:r>
              <a:rPr lang="en-US" sz="1000" dirty="0" err="1">
                <a:solidFill>
                  <a:prstClr val="black"/>
                </a:solidFill>
              </a:rPr>
              <a:t>suppl</a:t>
            </a:r>
            <a:r>
              <a:rPr lang="en-US" sz="1000" dirty="0">
                <a:solidFill>
                  <a:prstClr val="black"/>
                </a:solidFill>
              </a:rPr>
              <a:t> 1):1-87.</a:t>
            </a:r>
          </a:p>
          <a:p>
            <a:pPr fontAlgn="base">
              <a:spcBef>
                <a:spcPct val="0"/>
              </a:spcBef>
              <a:spcAft>
                <a:spcPct val="0"/>
              </a:spcAft>
            </a:pPr>
            <a:r>
              <a:rPr lang="en-US" sz="1000" dirty="0">
                <a:solidFill>
                  <a:prstClr val="black"/>
                </a:solidFill>
                <a:cs typeface="ＭＳ Ｐゴシック" charset="0"/>
              </a:rPr>
              <a:t>Garber AJ, et al. </a:t>
            </a:r>
            <a:r>
              <a:rPr lang="en-US" sz="1000" i="1" dirty="0">
                <a:solidFill>
                  <a:prstClr val="black"/>
                </a:solidFill>
                <a:cs typeface="ＭＳ Ｐゴシック" charset="0"/>
              </a:rPr>
              <a:t>Endocr Pract</a:t>
            </a:r>
            <a:r>
              <a:rPr lang="en-US" sz="1000" dirty="0">
                <a:solidFill>
                  <a:prstClr val="black"/>
                </a:solidFill>
                <a:cs typeface="ＭＳ Ｐゴシック" charset="0"/>
              </a:rPr>
              <a:t>. 2008;14:933-946.</a:t>
            </a:r>
          </a:p>
        </p:txBody>
      </p:sp>
      <p:sp>
        <p:nvSpPr>
          <p:cNvPr id="2" name="Slide Number Placeholder 1"/>
          <p:cNvSpPr>
            <a:spLocks noGrp="1"/>
          </p:cNvSpPr>
          <p:nvPr>
            <p:ph type="sldNum" sz="quarter" idx="4"/>
          </p:nvPr>
        </p:nvSpPr>
        <p:spPr>
          <a:xfrm>
            <a:off x="1014521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defPPr>
              <a:defRPr lang="en-US"/>
            </a:defPPr>
            <a:lvl1pPr marL="0" algn="r" defTabSz="457200" rtl="0" eaLnBrk="1" fontAlgn="auto" latinLnBrk="0" hangingPunct="1">
              <a:spcBef>
                <a:spcPts val="0"/>
              </a:spcBef>
              <a:spcAft>
                <a:spcPts val="0"/>
              </a:spcAft>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462ECC2-A415-4E86-873D-B602882CC3EA}" type="slidenum">
              <a:rPr lang="en-US" smtClean="0">
                <a:solidFill>
                  <a:prstClr val="black">
                    <a:lumMod val="50000"/>
                    <a:lumOff val="50000"/>
                  </a:prstClr>
                </a:solidFill>
              </a:rPr>
              <a:pPr>
                <a:defRPr/>
              </a:pPr>
              <a:t>29</a:t>
            </a:fld>
            <a:endParaRPr lang="en-US" dirty="0">
              <a:solidFill>
                <a:prstClr val="black">
                  <a:lumMod val="50000"/>
                  <a:lumOff val="50000"/>
                </a:prstClr>
              </a:solidFill>
            </a:endParaRPr>
          </a:p>
        </p:txBody>
      </p:sp>
    </p:spTree>
    <p:extLst>
      <p:ext uri="{BB962C8B-B14F-4D97-AF65-F5344CB8AC3E}">
        <p14:creationId xmlns:p14="http://schemas.microsoft.com/office/powerpoint/2010/main" val="233584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Những thay đổi của quá trình lão hóa</a:t>
            </a:r>
          </a:p>
        </p:txBody>
      </p:sp>
      <p:sp>
        <p:nvSpPr>
          <p:cNvPr id="4" name="Content Placeholder 3">
            <a:extLst>
              <a:ext uri="{FF2B5EF4-FFF2-40B4-BE49-F238E27FC236}">
                <a16:creationId xmlns:a16="http://schemas.microsoft.com/office/drawing/2014/main" id="{E43543B4-A027-7FCE-E54F-865CBF8EF268}"/>
              </a:ext>
            </a:extLst>
          </p:cNvPr>
          <p:cNvSpPr>
            <a:spLocks noGrp="1"/>
          </p:cNvSpPr>
          <p:nvPr>
            <p:ph idx="1"/>
          </p:nvPr>
        </p:nvSpPr>
        <p:spPr>
          <a:xfrm>
            <a:off x="609600" y="1600200"/>
            <a:ext cx="8149936" cy="4525963"/>
          </a:xfrm>
        </p:spPr>
        <p:txBody>
          <a:bodyPr/>
          <a:lstStyle/>
          <a:p>
            <a:r>
              <a:rPr lang="vi-VN"/>
              <a:t>Giảm khả năng thích nghi chuyển hóa</a:t>
            </a:r>
          </a:p>
          <a:p>
            <a:r>
              <a:rPr lang="vi-VN"/>
              <a:t>Tăng nguy cơ bệnh mạn tính</a:t>
            </a:r>
          </a:p>
          <a:p>
            <a:r>
              <a:rPr lang="vi-VN"/>
              <a:t>Liên quan chặt chẽ đến suy giảm chức năng cơ thể</a:t>
            </a:r>
          </a:p>
          <a:p>
            <a:endParaRPr lang="en-US"/>
          </a:p>
        </p:txBody>
      </p:sp>
      <p:sp>
        <p:nvSpPr>
          <p:cNvPr id="3" name="TextBox 2"/>
          <p:cNvSpPr txBox="1"/>
          <p:nvPr/>
        </p:nvSpPr>
        <p:spPr>
          <a:xfrm>
            <a:off x="1981201" y="1371600"/>
            <a:ext cx="184731" cy="369332"/>
          </a:xfrm>
          <a:prstGeom prst="rect">
            <a:avLst/>
          </a:prstGeom>
          <a:noFill/>
        </p:spPr>
        <p:txBody>
          <a:bodyPr wrap="none">
            <a:spAutoFit/>
          </a:bodyPr>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3686"/>
            <a:ext cx="12192000" cy="6858549"/>
          </a:xfrm>
          <a:prstGeom prst="rect">
            <a:avLst/>
          </a:prstGeom>
        </p:spPr>
      </p:pic>
      <p:sp>
        <p:nvSpPr>
          <p:cNvPr id="5" name="Rectangle 4"/>
          <p:cNvSpPr/>
          <p:nvPr/>
        </p:nvSpPr>
        <p:spPr>
          <a:xfrm>
            <a:off x="9792486" y="171186"/>
            <a:ext cx="1980414" cy="523220"/>
          </a:xfrm>
          <a:prstGeom prst="rect">
            <a:avLst/>
          </a:prstGeom>
        </p:spPr>
        <p:txBody>
          <a:bodyPr wrap="none">
            <a:spAutoFit/>
          </a:bodyPr>
          <a:lstStyle/>
          <a:p>
            <a:r>
              <a:rPr lang="en-US" sz="1400" i="1">
                <a:latin typeface="MyriadPro-CondIt"/>
              </a:rPr>
              <a:t>J Pak Med Assoc. </a:t>
            </a:r>
          </a:p>
          <a:p>
            <a:r>
              <a:rPr lang="en-US" sz="1400" i="1"/>
              <a:t>Vol. 68, No. 4, April 2018</a:t>
            </a:r>
            <a:endParaRPr lang="en-US" sz="1400"/>
          </a:p>
        </p:txBody>
      </p:sp>
      <p:sp>
        <p:nvSpPr>
          <p:cNvPr id="6" name="Rectangle 5"/>
          <p:cNvSpPr/>
          <p:nvPr/>
        </p:nvSpPr>
        <p:spPr>
          <a:xfrm>
            <a:off x="324243" y="230188"/>
            <a:ext cx="4572000" cy="538609"/>
          </a:xfrm>
          <a:prstGeom prst="rect">
            <a:avLst/>
          </a:prstGeom>
        </p:spPr>
        <p:txBody>
          <a:bodyPr>
            <a:spAutoFit/>
          </a:bodyPr>
          <a:lstStyle/>
          <a:p>
            <a:r>
              <a:rPr lang="en-US" b="1">
                <a:latin typeface="MyriadPro-Bold"/>
              </a:rPr>
              <a:t>Management of prediabetes</a:t>
            </a:r>
          </a:p>
          <a:p>
            <a:r>
              <a:rPr lang="en-US" sz="1100">
                <a:latin typeface="MyriadPro-Regular"/>
              </a:rPr>
              <a:t>Gagan Priya</a:t>
            </a:r>
            <a:endParaRPr lang="en-US"/>
          </a:p>
        </p:txBody>
      </p:sp>
    </p:spTree>
    <p:extLst>
      <p:ext uri="{BB962C8B-B14F-4D97-AF65-F5344CB8AC3E}">
        <p14:creationId xmlns:p14="http://schemas.microsoft.com/office/powerpoint/2010/main" val="2534230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8640" y="4378960"/>
            <a:ext cx="11399519" cy="2020012"/>
          </a:xfrm>
        </p:spPr>
        <p:txBody>
          <a:bodyPr>
            <a:normAutofit fontScale="92500" lnSpcReduction="20000"/>
          </a:bodyPr>
          <a:lstStyle/>
          <a:p>
            <a:r>
              <a:rPr lang="en-US" sz="2000" b="1"/>
              <a:t>Physicians who have a positive attitude toward prediabetes as a clinical construct are more likely to follow national guidelines for screening (58.4% vs 44.4; </a:t>
            </a:r>
            <a:r>
              <a:rPr lang="en-US" sz="2000" b="1" i="1"/>
              <a:t>P </a:t>
            </a:r>
            <a:r>
              <a:rPr lang="en-US" sz="2000" b="1"/>
              <a:t>&lt; .0001) and recommend metformin to their patients for prediabetes (36.4% vs 20.9%; </a:t>
            </a:r>
            <a:r>
              <a:rPr lang="en-US" sz="2000" b="1" i="1"/>
              <a:t>P </a:t>
            </a:r>
            <a:r>
              <a:rPr lang="en-US" sz="2000" b="1"/>
              <a:t>&lt; .0001). </a:t>
            </a:r>
          </a:p>
          <a:p>
            <a:r>
              <a:rPr lang="en-US" sz="2000" b="1"/>
              <a:t>Physicians perceived a number of barriers to treatment, including a patient’s economic resources (71.9%), sustaining patient motivation (83.2%), a patient’s ability to modify his or her lifestyle (75.3%), and time to educate patient (75.3%) as barriers to diabetes prevention.</a:t>
            </a:r>
          </a:p>
        </p:txBody>
      </p:sp>
      <p:pic>
        <p:nvPicPr>
          <p:cNvPr id="4" name="Picture 3"/>
          <p:cNvPicPr>
            <a:picLocks noChangeAspect="1"/>
          </p:cNvPicPr>
          <p:nvPr/>
        </p:nvPicPr>
        <p:blipFill>
          <a:blip r:embed="rId2"/>
          <a:stretch>
            <a:fillRect/>
          </a:stretch>
        </p:blipFill>
        <p:spPr>
          <a:xfrm>
            <a:off x="754852" y="12571"/>
            <a:ext cx="10515599" cy="4174723"/>
          </a:xfrm>
          <a:prstGeom prst="rect">
            <a:avLst/>
          </a:prstGeom>
        </p:spPr>
      </p:pic>
      <p:sp>
        <p:nvSpPr>
          <p:cNvPr id="5" name="Rectangle 4"/>
          <p:cNvSpPr/>
          <p:nvPr/>
        </p:nvSpPr>
        <p:spPr>
          <a:xfrm>
            <a:off x="258923" y="6492875"/>
            <a:ext cx="7018256" cy="276999"/>
          </a:xfrm>
          <a:prstGeom prst="rect">
            <a:avLst/>
          </a:prstGeom>
        </p:spPr>
        <p:txBody>
          <a:bodyPr wrap="square">
            <a:spAutoFit/>
          </a:bodyPr>
          <a:lstStyle/>
          <a:p>
            <a:r>
              <a:rPr lang="en-US" sz="1200"/>
              <a:t>J Am Board Fam Med 2016;29:663– 671.</a:t>
            </a:r>
          </a:p>
        </p:txBody>
      </p:sp>
    </p:spTree>
    <p:extLst>
      <p:ext uri="{BB962C8B-B14F-4D97-AF65-F5344CB8AC3E}">
        <p14:creationId xmlns:p14="http://schemas.microsoft.com/office/powerpoint/2010/main" val="3552486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EFB3EE-4B70-E3EC-609E-FB5C941336F3}"/>
              </a:ext>
            </a:extLst>
          </p:cNvPr>
          <p:cNvSpPr>
            <a:spLocks noGrp="1"/>
          </p:cNvSpPr>
          <p:nvPr>
            <p:ph idx="1"/>
          </p:nvPr>
        </p:nvSpPr>
        <p:spPr>
          <a:xfrm>
            <a:off x="355600" y="2747963"/>
            <a:ext cx="7579360" cy="4110037"/>
          </a:xfrm>
        </p:spPr>
        <p:txBody>
          <a:bodyPr>
            <a:normAutofit fontScale="62500" lnSpcReduction="20000"/>
          </a:bodyPr>
          <a:lstStyle/>
          <a:p>
            <a:r>
              <a:rPr lang="en-US" b="1"/>
              <a:t>4.1. Mục đích của điều trị tiền ĐTĐ</a:t>
            </a:r>
          </a:p>
          <a:p>
            <a:pPr marL="568325" lvl="1" indent="-334963"/>
            <a:r>
              <a:rPr lang="vi-VN"/>
              <a:t>Đưa glucose huyết trở về bình thường; ngăn chặn hoặc làm chậm sự tiến tiến</a:t>
            </a:r>
            <a:r>
              <a:rPr lang="en-US"/>
              <a:t> thành ĐTĐ; ngăn chặn và làm giảm các biến chứng do tăng glucose huyết.</a:t>
            </a:r>
          </a:p>
          <a:p>
            <a:pPr marL="568325" lvl="1" indent="-334963"/>
            <a:r>
              <a:rPr lang="vi-VN"/>
              <a:t>Giảm nguy cơ bệnh tim mạch thông qua phát hiện và điều trị các yếu tố nguy cơ</a:t>
            </a:r>
            <a:r>
              <a:rPr lang="en-US"/>
              <a:t> tim mạch đi kèm.</a:t>
            </a:r>
          </a:p>
          <a:p>
            <a:r>
              <a:rPr lang="en-US" b="1"/>
              <a:t>4.2. Mục tiêu điều trị</a:t>
            </a:r>
          </a:p>
          <a:p>
            <a:pPr marL="568325" lvl="1"/>
            <a:r>
              <a:rPr lang="en-US"/>
              <a:t>Mục tiêu HbA1c: &lt;5,7%</a:t>
            </a:r>
          </a:p>
          <a:p>
            <a:pPr marL="568325" lvl="1"/>
            <a:r>
              <a:rPr lang="vi-VN"/>
              <a:t>Giảm được ít nhất 3-7% cân nặng ở người thừa cân/béo phì và duy trì ở mức đó</a:t>
            </a:r>
            <a:endParaRPr lang="en-US"/>
          </a:p>
          <a:p>
            <a:pPr marL="568325" lvl="1"/>
            <a:r>
              <a:rPr lang="en-US"/>
              <a:t>Vòng eo &lt; 80cm với nữ giới, &lt; 90cm với nam giới</a:t>
            </a:r>
          </a:p>
          <a:p>
            <a:pPr marL="568325" lvl="1"/>
            <a:r>
              <a:rPr lang="vi-VN"/>
              <a:t>Đạt được hoạt động thể lực cường độ trung bình tối thiểu 30 phút/ngày, ít nhất 5</a:t>
            </a:r>
            <a:r>
              <a:rPr lang="en-US"/>
              <a:t> ngày mỗi tuần</a:t>
            </a:r>
          </a:p>
          <a:p>
            <a:pPr marL="568325" lvl="1"/>
            <a:r>
              <a:rPr lang="vi-VN"/>
              <a:t>Kiểm soát tốt các yếu tố nguy cơ tim mạch (nếu có) bao gồm tăng huyết áp, rối</a:t>
            </a:r>
            <a:r>
              <a:rPr lang="en-US"/>
              <a:t> loạn lipid máu và bỏ hút thuốc lá</a:t>
            </a:r>
          </a:p>
        </p:txBody>
      </p:sp>
      <p:pic>
        <p:nvPicPr>
          <p:cNvPr id="5" name="Picture 4">
            <a:extLst>
              <a:ext uri="{FF2B5EF4-FFF2-40B4-BE49-F238E27FC236}">
                <a16:creationId xmlns:a16="http://schemas.microsoft.com/office/drawing/2014/main" id="{F18EA2C6-1C98-1A58-9F73-3B7374F0EBF9}"/>
              </a:ext>
            </a:extLst>
          </p:cNvPr>
          <p:cNvPicPr>
            <a:picLocks noChangeAspect="1"/>
          </p:cNvPicPr>
          <p:nvPr/>
        </p:nvPicPr>
        <p:blipFill>
          <a:blip r:embed="rId2"/>
          <a:srcRect t="8400"/>
          <a:stretch>
            <a:fillRect/>
          </a:stretch>
        </p:blipFill>
        <p:spPr>
          <a:xfrm>
            <a:off x="1940560" y="96203"/>
            <a:ext cx="8731876" cy="2443798"/>
          </a:xfrm>
          <a:prstGeom prst="rect">
            <a:avLst/>
          </a:prstGeom>
        </p:spPr>
      </p:pic>
      <p:sp>
        <p:nvSpPr>
          <p:cNvPr id="6" name="Content Placeholder 2">
            <a:extLst>
              <a:ext uri="{FF2B5EF4-FFF2-40B4-BE49-F238E27FC236}">
                <a16:creationId xmlns:a16="http://schemas.microsoft.com/office/drawing/2014/main" id="{E6C6E90B-2B37-FEEB-E372-27985CC6693F}"/>
              </a:ext>
            </a:extLst>
          </p:cNvPr>
          <p:cNvSpPr txBox="1">
            <a:spLocks/>
          </p:cNvSpPr>
          <p:nvPr/>
        </p:nvSpPr>
        <p:spPr>
          <a:xfrm>
            <a:off x="7934960" y="2747963"/>
            <a:ext cx="4114800" cy="401383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2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b="1"/>
              <a:t>4.3. Các phương pháp điều trị</a:t>
            </a:r>
          </a:p>
          <a:p>
            <a:pPr marL="233362" lvl="1" indent="0">
              <a:buNone/>
            </a:pPr>
            <a:r>
              <a:rPr lang="en-US"/>
              <a:t>1. Thay đổi lối sống:</a:t>
            </a:r>
          </a:p>
          <a:p>
            <a:pPr marL="974725" lvl="2" indent="-233363">
              <a:buFont typeface="+mj-lt"/>
              <a:buAutoNum type="alphaLcParenR"/>
            </a:pPr>
            <a:r>
              <a:rPr lang="en-US"/>
              <a:t>Can thiệp dinh dưỡng</a:t>
            </a:r>
          </a:p>
          <a:p>
            <a:pPr marL="974725" lvl="2" indent="-233363">
              <a:buFont typeface="+mj-lt"/>
              <a:buAutoNum type="alphaLcParenR"/>
            </a:pPr>
            <a:r>
              <a:rPr lang="en-US"/>
              <a:t>Tăng hoạt động thể lực</a:t>
            </a:r>
          </a:p>
          <a:p>
            <a:pPr marL="233362" lvl="1" indent="0">
              <a:buNone/>
            </a:pPr>
            <a:r>
              <a:rPr lang="en-US"/>
              <a:t>2. Điều trị bằng thuốc</a:t>
            </a:r>
          </a:p>
          <a:p>
            <a:pPr marL="914400" lvl="2" indent="-173038">
              <a:buFont typeface="+mj-lt"/>
              <a:buAutoNum type="alphaLcParenR"/>
            </a:pPr>
            <a:r>
              <a:rPr lang="vi-VN" b="1"/>
              <a:t> Metformin </a:t>
            </a:r>
            <a:r>
              <a:rPr lang="vi-VN"/>
              <a:t>là nhóm thuốc chính được chỉ định điều trị tiền ĐTĐ</a:t>
            </a:r>
            <a:endParaRPr lang="en-US"/>
          </a:p>
          <a:p>
            <a:pPr marL="914400" lvl="2" indent="-173038">
              <a:buFont typeface="+mj-lt"/>
              <a:buAutoNum type="alphaLcParenR"/>
            </a:pPr>
            <a:r>
              <a:rPr lang="en-US"/>
              <a:t> Các thuốc khác: </a:t>
            </a:r>
            <a:r>
              <a:rPr lang="vi-VN"/>
              <a:t>Cân nhắc sử dụng nếu không dung nạp với</a:t>
            </a:r>
            <a:r>
              <a:rPr lang="en-US"/>
              <a:t> Metformin: nhóm ức chế alpha-glucosidase, GLP-1 receptor agonists, TZD.</a:t>
            </a:r>
          </a:p>
          <a:p>
            <a:pPr marL="233362" lvl="1" indent="0">
              <a:buNone/>
            </a:pPr>
            <a:r>
              <a:rPr lang="en-US"/>
              <a:t>3. Phẫu thuật giảm béo</a:t>
            </a:r>
          </a:p>
        </p:txBody>
      </p:sp>
    </p:spTree>
    <p:extLst>
      <p:ext uri="{BB962C8B-B14F-4D97-AF65-F5344CB8AC3E}">
        <p14:creationId xmlns:p14="http://schemas.microsoft.com/office/powerpoint/2010/main" val="17437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A7F4-2AAF-98F4-BB78-C88751C30EB1}"/>
              </a:ext>
            </a:extLst>
          </p:cNvPr>
          <p:cNvSpPr>
            <a:spLocks noGrp="1"/>
          </p:cNvSpPr>
          <p:nvPr>
            <p:ph type="title"/>
          </p:nvPr>
        </p:nvSpPr>
        <p:spPr>
          <a:xfrm>
            <a:off x="716280" y="334645"/>
            <a:ext cx="10515600" cy="894715"/>
          </a:xfrm>
        </p:spPr>
        <p:txBody>
          <a:bodyPr/>
          <a:lstStyle/>
          <a:p>
            <a:r>
              <a:rPr lang="en-US"/>
              <a:t>Kết luận</a:t>
            </a:r>
          </a:p>
        </p:txBody>
      </p:sp>
      <p:sp>
        <p:nvSpPr>
          <p:cNvPr id="3" name="Content Placeholder 2">
            <a:extLst>
              <a:ext uri="{FF2B5EF4-FFF2-40B4-BE49-F238E27FC236}">
                <a16:creationId xmlns:a16="http://schemas.microsoft.com/office/drawing/2014/main" id="{2403B53F-F997-AE41-1E28-54632D7000FC}"/>
              </a:ext>
            </a:extLst>
          </p:cNvPr>
          <p:cNvSpPr>
            <a:spLocks noGrp="1"/>
          </p:cNvSpPr>
          <p:nvPr>
            <p:ph idx="1"/>
          </p:nvPr>
        </p:nvSpPr>
        <p:spPr>
          <a:xfrm>
            <a:off x="579120" y="1534160"/>
            <a:ext cx="11236960" cy="4876799"/>
          </a:xfrm>
        </p:spPr>
        <p:txBody>
          <a:bodyPr>
            <a:normAutofit fontScale="85000" lnSpcReduction="10000"/>
          </a:bodyPr>
          <a:lstStyle/>
          <a:p>
            <a:pPr>
              <a:lnSpc>
                <a:spcPct val="130000"/>
              </a:lnSpc>
            </a:pPr>
            <a:r>
              <a:rPr lang="vi-VN" b="1"/>
              <a:t>Tiền </a:t>
            </a:r>
            <a:r>
              <a:rPr lang="en-US" b="1"/>
              <a:t>ĐTĐ</a:t>
            </a:r>
            <a:r>
              <a:rPr lang="vi-VN" b="1"/>
              <a:t> rất phổ biến</a:t>
            </a:r>
            <a:r>
              <a:rPr lang="vi-VN"/>
              <a:t> ở người lớn tuổi, có thể trên 30% trong cộng đồng.</a:t>
            </a:r>
          </a:p>
          <a:p>
            <a:pPr>
              <a:lnSpc>
                <a:spcPct val="130000"/>
              </a:lnSpc>
            </a:pPr>
            <a:r>
              <a:rPr lang="en-US"/>
              <a:t>Tiền ĐTĐ</a:t>
            </a:r>
            <a:r>
              <a:rPr lang="vi-VN"/>
              <a:t> liên quan đến </a:t>
            </a:r>
            <a:r>
              <a:rPr lang="vi-VN" b="1"/>
              <a:t>nguy cơ cao tiến triển thành </a:t>
            </a:r>
            <a:r>
              <a:rPr lang="en-US" b="1"/>
              <a:t>ĐTĐ</a:t>
            </a:r>
            <a:r>
              <a:rPr lang="vi-VN" b="1"/>
              <a:t> típ 2 (5</a:t>
            </a:r>
            <a:r>
              <a:rPr lang="en-US" b="1"/>
              <a:t>-</a:t>
            </a:r>
            <a:r>
              <a:rPr lang="vi-VN" b="1"/>
              <a:t>10%/năm)</a:t>
            </a:r>
            <a:r>
              <a:rPr lang="vi-VN"/>
              <a:t>, cũng như </a:t>
            </a:r>
            <a:r>
              <a:rPr lang="vi-VN" b="1"/>
              <a:t>tăng nguy cơ tim mạch, suy giảm nhận thức và tử vong</a:t>
            </a:r>
            <a:r>
              <a:rPr lang="vi-VN"/>
              <a:t>.</a:t>
            </a:r>
          </a:p>
          <a:p>
            <a:pPr>
              <a:lnSpc>
                <a:spcPct val="130000"/>
              </a:lnSpc>
            </a:pPr>
            <a:r>
              <a:rPr lang="vi-VN" b="1"/>
              <a:t>Phát hiện sớm và can thiệp kịp thời</a:t>
            </a:r>
            <a:r>
              <a:rPr lang="vi-VN"/>
              <a:t> (</a:t>
            </a:r>
            <a:r>
              <a:rPr lang="vi-VN" i="1">
                <a:solidFill>
                  <a:srgbClr val="0070C0"/>
                </a:solidFill>
              </a:rPr>
              <a:t>thay đổi lối sống, kiểm soát cân nặng, tăng cường vận động, quản lý yếu tố nguy cơ tim mạch</a:t>
            </a:r>
            <a:r>
              <a:rPr lang="vi-VN"/>
              <a:t>) có thể </a:t>
            </a:r>
            <a:r>
              <a:rPr lang="vi-VN" b="1"/>
              <a:t>giảm đến 50–60% nguy cơ tiến triển thành đái tháo đường</a:t>
            </a:r>
            <a:r>
              <a:rPr lang="vi-VN"/>
              <a:t>.</a:t>
            </a:r>
          </a:p>
          <a:p>
            <a:pPr>
              <a:lnSpc>
                <a:spcPct val="130000"/>
              </a:lnSpc>
            </a:pPr>
            <a:r>
              <a:rPr lang="vi-VN" b="1"/>
              <a:t>Cách tiếp cận ở người lớn tuổi cần cá thể hóa</a:t>
            </a:r>
            <a:r>
              <a:rPr lang="vi-VN"/>
              <a:t>, chú ý đến bệnh đi kèm, khả năng vận động, dinh dưỡng và mục tiêu chất lượng sống.</a:t>
            </a:r>
          </a:p>
          <a:p>
            <a:pPr>
              <a:lnSpc>
                <a:spcPct val="130000"/>
              </a:lnSpc>
            </a:pPr>
            <a:r>
              <a:rPr lang="en-US" b="1">
                <a:solidFill>
                  <a:srgbClr val="FF0000"/>
                </a:solidFill>
              </a:rPr>
              <a:t>“</a:t>
            </a:r>
            <a:r>
              <a:rPr lang="vi-VN" b="1">
                <a:solidFill>
                  <a:srgbClr val="FF0000"/>
                </a:solidFill>
              </a:rPr>
              <a:t>Tiền đái tháo đường ở người lớn tuổi là cơ hội vàng để dự phòng </a:t>
            </a:r>
            <a:r>
              <a:rPr lang="en-US" b="1">
                <a:solidFill>
                  <a:srgbClr val="FF0000"/>
                </a:solidFill>
              </a:rPr>
              <a:t>ĐTĐ</a:t>
            </a:r>
            <a:r>
              <a:rPr lang="vi-VN" b="1">
                <a:solidFill>
                  <a:srgbClr val="FF0000"/>
                </a:solidFill>
              </a:rPr>
              <a:t> típ 2 và biến chứng tim mạch – hãy tầm soát và can thiệp sớm.”</a:t>
            </a:r>
          </a:p>
        </p:txBody>
      </p:sp>
    </p:spTree>
    <p:extLst>
      <p:ext uri="{BB962C8B-B14F-4D97-AF65-F5344CB8AC3E}">
        <p14:creationId xmlns:p14="http://schemas.microsoft.com/office/powerpoint/2010/main" val="224180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7758C-68B3-A71C-8957-68097895D90C}"/>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accent1">
                    <a:lumMod val="75000"/>
                  </a:schemeClr>
                </a:solidFill>
                <a:latin typeface="+mj-lt"/>
                <a:ea typeface="+mj-ea"/>
                <a:cs typeface="+mj-cs"/>
              </a:rPr>
              <a:t>Xin trân trọng cám ơn!</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5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a:bodyPr>
          <a:lstStyle/>
          <a:p>
            <a:r>
              <a:rPr lang="en-US"/>
              <a:t>Những thay đổi của quá trình lão hóa</a:t>
            </a:r>
          </a:p>
        </p:txBody>
      </p:sp>
      <p:sp>
        <p:nvSpPr>
          <p:cNvPr id="4" name="Content Placeholder 3">
            <a:extLst>
              <a:ext uri="{FF2B5EF4-FFF2-40B4-BE49-F238E27FC236}">
                <a16:creationId xmlns:a16="http://schemas.microsoft.com/office/drawing/2014/main" id="{537EB1B5-D30C-FB87-7CBB-A56E2C14F916}"/>
              </a:ext>
            </a:extLst>
          </p:cNvPr>
          <p:cNvSpPr>
            <a:spLocks noGrp="1"/>
          </p:cNvSpPr>
          <p:nvPr>
            <p:ph idx="1"/>
          </p:nvPr>
        </p:nvSpPr>
        <p:spPr>
          <a:xfrm>
            <a:off x="609600" y="1600201"/>
            <a:ext cx="10972800" cy="4525963"/>
          </a:xfrm>
        </p:spPr>
        <p:txBody>
          <a:bodyPr/>
          <a:lstStyle/>
          <a:p>
            <a:r>
              <a:rPr lang="vi-VN"/>
              <a:t>Thay đổi khối cơ</a:t>
            </a:r>
            <a:endParaRPr lang="en-US"/>
          </a:p>
          <a:p>
            <a:pPr lvl="1"/>
            <a:r>
              <a:rPr lang="vi-VN"/>
              <a:t>Giảm khối cơ (sarcopenia)</a:t>
            </a:r>
          </a:p>
          <a:p>
            <a:pPr lvl="1"/>
            <a:r>
              <a:rPr lang="vi-VN"/>
              <a:t>Giảm sức mạnh cơ bắp</a:t>
            </a:r>
          </a:p>
          <a:p>
            <a:pPr lvl="1"/>
            <a:r>
              <a:rPr lang="vi-VN"/>
              <a:t>Tăng nguy cơ té ngã, gãy xương</a:t>
            </a:r>
            <a:endParaRPr lang="en-US"/>
          </a:p>
          <a:p>
            <a:r>
              <a:rPr lang="en-US"/>
              <a:t>Thay đổi khối mỡ</a:t>
            </a:r>
          </a:p>
          <a:p>
            <a:pPr lvl="1"/>
            <a:r>
              <a:rPr lang="en-US"/>
              <a:t>Tăng mỡ nội tạng</a:t>
            </a:r>
          </a:p>
          <a:p>
            <a:pPr lvl="1"/>
            <a:r>
              <a:rPr lang="en-US"/>
              <a:t>Tăng mỡ gan</a:t>
            </a:r>
          </a:p>
          <a:p>
            <a:pPr lvl="1"/>
            <a:r>
              <a:rPr lang="en-US"/>
              <a:t>Liên quan đến kháng insulin</a:t>
            </a:r>
          </a:p>
          <a:p>
            <a:pPr lvl="1"/>
            <a:endParaRPr lang="en-US"/>
          </a:p>
        </p:txBody>
      </p:sp>
      <p:sp>
        <p:nvSpPr>
          <p:cNvPr id="3" name="TextBox 2"/>
          <p:cNvSpPr txBox="1"/>
          <p:nvPr/>
        </p:nvSpPr>
        <p:spPr>
          <a:xfrm>
            <a:off x="1981201" y="1371600"/>
            <a:ext cx="184731" cy="677108"/>
          </a:xfrm>
          <a:prstGeom prst="rect">
            <a:avLst/>
          </a:prstGeom>
          <a:noFill/>
        </p:spPr>
        <p:txBody>
          <a:bodyPr wrap="none">
            <a:spAutoFit/>
          </a:bodyPr>
          <a:lstStyle/>
          <a:p>
            <a:endParaRPr/>
          </a:p>
          <a:p>
            <a:pPr>
              <a:defRPr sz="2000"/>
            </a:pPr>
            <a:endParaRPr sz="2000"/>
          </a:p>
        </p:txBody>
      </p:sp>
      <p:pic>
        <p:nvPicPr>
          <p:cNvPr id="4098" name="Picture 2" descr="200+ Old Man Lifting Weights Stock Illustrations, Royalty-Free Vector  Graphics &amp; Clip Art - iStock | Old man lifting weights funny">
            <a:extLst>
              <a:ext uri="{FF2B5EF4-FFF2-40B4-BE49-F238E27FC236}">
                <a16:creationId xmlns:a16="http://schemas.microsoft.com/office/drawing/2014/main" id="{13A04F6A-0129-8B5B-0352-B4BEE2B89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214" y="2209465"/>
            <a:ext cx="3309967" cy="2808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a:bodyPr>
          <a:lstStyle/>
          <a:p>
            <a:r>
              <a:rPr lang="vi-VN"/>
              <a:t>Kháng insulin ở người cao tuổi</a:t>
            </a:r>
          </a:p>
        </p:txBody>
      </p:sp>
      <p:sp>
        <p:nvSpPr>
          <p:cNvPr id="4" name="Content Placeholder 3">
            <a:extLst>
              <a:ext uri="{FF2B5EF4-FFF2-40B4-BE49-F238E27FC236}">
                <a16:creationId xmlns:a16="http://schemas.microsoft.com/office/drawing/2014/main" id="{883FB2E5-5356-C7B7-3EF6-44415E65DCCC}"/>
              </a:ext>
            </a:extLst>
          </p:cNvPr>
          <p:cNvSpPr>
            <a:spLocks noGrp="1"/>
          </p:cNvSpPr>
          <p:nvPr>
            <p:ph idx="1"/>
          </p:nvPr>
        </p:nvSpPr>
        <p:spPr>
          <a:xfrm>
            <a:off x="609600" y="1600201"/>
            <a:ext cx="10972800" cy="4525963"/>
          </a:xfrm>
        </p:spPr>
        <p:txBody>
          <a:bodyPr>
            <a:normAutofit/>
          </a:bodyPr>
          <a:lstStyle/>
          <a:p>
            <a:r>
              <a:rPr lang="vi-VN"/>
              <a:t>Giảm nhạy cảm insulin tại mô cơ và gan</a:t>
            </a:r>
            <a:endParaRPr lang="en-US"/>
          </a:p>
          <a:p>
            <a:r>
              <a:rPr lang="vi-VN"/>
              <a:t>Giảm đáp ứng tiết insulin với glucose</a:t>
            </a:r>
          </a:p>
          <a:p>
            <a:r>
              <a:rPr lang="vi-VN"/>
              <a:t>Đường huyết sau ăn tăng</a:t>
            </a:r>
          </a:p>
          <a:p>
            <a:r>
              <a:rPr lang="vi-VN"/>
              <a:t>Nguy cơ tiến triển thành tiền ĐTĐ hoặc ĐTĐ típ 2</a:t>
            </a:r>
            <a:endParaRPr lang="en-US"/>
          </a:p>
          <a:p>
            <a:r>
              <a:rPr lang="en-US"/>
              <a:t>Suy giảm ty thể và stress oxy hóa</a:t>
            </a:r>
          </a:p>
          <a:p>
            <a:pPr lvl="1"/>
            <a:r>
              <a:rPr lang="vi-VN"/>
              <a:t>Giảm sản xuất năng lượng</a:t>
            </a:r>
          </a:p>
          <a:p>
            <a:pPr lvl="1"/>
            <a:r>
              <a:rPr lang="vi-VN"/>
              <a:t>Tăng ROS</a:t>
            </a:r>
          </a:p>
          <a:p>
            <a:pPr lvl="1"/>
            <a:r>
              <a:rPr lang="vi-VN"/>
              <a:t>Gây tổn thương tế bào </a:t>
            </a:r>
            <a:r>
              <a:rPr lang="el-GR"/>
              <a:t>β </a:t>
            </a:r>
            <a:r>
              <a:rPr lang="vi-VN"/>
              <a:t>tụy và cơ </a:t>
            </a:r>
          </a:p>
          <a:p>
            <a:endParaRPr lang="vi-VN"/>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normAutofit/>
          </a:bodyPr>
          <a:lstStyle/>
          <a:p>
            <a:r>
              <a:rPr lang="vi-VN"/>
              <a:t>Thay đổi chuyển hóa ở người cao tuổi</a:t>
            </a:r>
          </a:p>
        </p:txBody>
      </p:sp>
      <p:sp>
        <p:nvSpPr>
          <p:cNvPr id="4" name="Content Placeholder 3">
            <a:extLst>
              <a:ext uri="{FF2B5EF4-FFF2-40B4-BE49-F238E27FC236}">
                <a16:creationId xmlns:a16="http://schemas.microsoft.com/office/drawing/2014/main" id="{C8A8E746-C50D-0186-1457-76D48C48E1DE}"/>
              </a:ext>
            </a:extLst>
          </p:cNvPr>
          <p:cNvSpPr>
            <a:spLocks noGrp="1"/>
          </p:cNvSpPr>
          <p:nvPr>
            <p:ph idx="1"/>
          </p:nvPr>
        </p:nvSpPr>
        <p:spPr>
          <a:xfrm>
            <a:off x="609600" y="1600201"/>
            <a:ext cx="10972800" cy="4525963"/>
          </a:xfrm>
        </p:spPr>
        <p:txBody>
          <a:bodyPr/>
          <a:lstStyle/>
          <a:p>
            <a:r>
              <a:rPr lang="vi-VN"/>
              <a:t>Đường huyết sau ăn</a:t>
            </a:r>
            <a:endParaRPr lang="en-US"/>
          </a:p>
          <a:p>
            <a:pPr lvl="1"/>
            <a:r>
              <a:rPr lang="vi-VN"/>
              <a:t>Chậm bài tiết insulin pha sớm</a:t>
            </a:r>
          </a:p>
          <a:p>
            <a:pPr lvl="1"/>
            <a:r>
              <a:rPr lang="vi-VN"/>
              <a:t>Tăng glucose sau ăn</a:t>
            </a:r>
          </a:p>
          <a:p>
            <a:pPr lvl="1"/>
            <a:r>
              <a:rPr lang="vi-VN"/>
              <a:t>Tăng HbA1c dù glucose lúc đói bình thường</a:t>
            </a:r>
            <a:endParaRPr lang="en-US"/>
          </a:p>
          <a:p>
            <a:r>
              <a:rPr lang="en-US"/>
              <a:t>Hậu quả thay đổi chuyển hóa</a:t>
            </a:r>
          </a:p>
          <a:p>
            <a:pPr lvl="1"/>
            <a:r>
              <a:rPr lang="vi-VN"/>
              <a:t>Tăng bệnh tim mạch</a:t>
            </a:r>
            <a:r>
              <a:rPr lang="en-US"/>
              <a:t> (có nhiều bệnh đồng mắc)</a:t>
            </a:r>
            <a:endParaRPr lang="vi-VN"/>
          </a:p>
          <a:p>
            <a:pPr lvl="1"/>
            <a:r>
              <a:rPr lang="vi-VN"/>
              <a:t>Suy yếu cơ xương</a:t>
            </a:r>
          </a:p>
          <a:p>
            <a:pPr lvl="1"/>
            <a:r>
              <a:rPr lang="vi-VN"/>
              <a:t>Tăng nguy cơ sa sút trí tuệ</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Chẩn đoán Tiền đái tháo đường</a:t>
            </a:r>
          </a:p>
        </p:txBody>
      </p:sp>
      <p:sp>
        <p:nvSpPr>
          <p:cNvPr id="3" name="Content Placeholder 2"/>
          <p:cNvSpPr>
            <a:spLocks noGrp="1"/>
          </p:cNvSpPr>
          <p:nvPr>
            <p:ph idx="1"/>
          </p:nvPr>
        </p:nvSpPr>
        <p:spPr/>
        <p:txBody>
          <a:bodyPr/>
          <a:lstStyle/>
          <a:p>
            <a:r>
              <a:rPr lang="en-US"/>
              <a:t>Tiền đái tháo đường: một trong 3 tình huống</a:t>
            </a:r>
          </a:p>
          <a:p>
            <a:pPr lvl="1"/>
            <a:r>
              <a:rPr lang="en-US"/>
              <a:t>IFG Impaired fasting glucose (Rối loạn ĐH đói): </a:t>
            </a:r>
          </a:p>
          <a:p>
            <a:pPr marL="274638" lvl="1" indent="0">
              <a:buNone/>
            </a:pPr>
            <a:r>
              <a:rPr lang="en-US"/>
              <a:t>	ĐH đói: 100 – 125 mg/dL</a:t>
            </a:r>
          </a:p>
          <a:p>
            <a:pPr lvl="1"/>
            <a:r>
              <a:rPr lang="en-US"/>
              <a:t>IGT Impaired glucose tolerance (Rối loạn dung nạp glucose): ĐH sau 2 giờ 140 – 199 mg/dL</a:t>
            </a:r>
          </a:p>
          <a:p>
            <a:pPr lvl="1"/>
            <a:r>
              <a:rPr lang="en-US"/>
              <a:t>Dựa vào HbA1c: 5.7 – 6.4%</a:t>
            </a:r>
          </a:p>
          <a:p>
            <a:endParaRPr lang="en-US"/>
          </a:p>
        </p:txBody>
      </p:sp>
    </p:spTree>
    <p:extLst>
      <p:ext uri="{BB962C8B-B14F-4D97-AF65-F5344CB8AC3E}">
        <p14:creationId xmlns:p14="http://schemas.microsoft.com/office/powerpoint/2010/main" val="83574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008CC-5567-014B-D4B9-D7324D3B0360}"/>
              </a:ext>
            </a:extLst>
          </p:cNvPr>
          <p:cNvSpPr>
            <a:spLocks noGrp="1"/>
          </p:cNvSpPr>
          <p:nvPr>
            <p:ph type="title"/>
          </p:nvPr>
        </p:nvSpPr>
        <p:spPr/>
        <p:txBody>
          <a:bodyPr/>
          <a:lstStyle/>
          <a:p>
            <a:r>
              <a:rPr lang="en-US"/>
              <a:t>Tỉ lệ và tiến triển của tiền đái tháo đường</a:t>
            </a:r>
          </a:p>
        </p:txBody>
      </p:sp>
      <p:sp>
        <p:nvSpPr>
          <p:cNvPr id="3" name="Content Placeholder 2">
            <a:extLst>
              <a:ext uri="{FF2B5EF4-FFF2-40B4-BE49-F238E27FC236}">
                <a16:creationId xmlns:a16="http://schemas.microsoft.com/office/drawing/2014/main" id="{C4F1E66C-C73E-7F2E-CE79-72F808504BA5}"/>
              </a:ext>
            </a:extLst>
          </p:cNvPr>
          <p:cNvSpPr>
            <a:spLocks noGrp="1"/>
          </p:cNvSpPr>
          <p:nvPr>
            <p:ph idx="1"/>
          </p:nvPr>
        </p:nvSpPr>
        <p:spPr>
          <a:xfrm>
            <a:off x="640080" y="1825625"/>
            <a:ext cx="11064240" cy="4351338"/>
          </a:xfrm>
        </p:spPr>
        <p:txBody>
          <a:bodyPr>
            <a:normAutofit/>
          </a:bodyPr>
          <a:lstStyle/>
          <a:p>
            <a:r>
              <a:rPr lang="vi-VN"/>
              <a:t>Tỉ lệ tiền đái tháo đường</a:t>
            </a:r>
            <a:endParaRPr lang="en-US"/>
          </a:p>
          <a:p>
            <a:pPr lvl="1"/>
            <a:r>
              <a:rPr lang="vi-VN"/>
              <a:t>Ước tính khoảng 10–15% dân số trưởng thành (IDF 2021).</a:t>
            </a:r>
          </a:p>
          <a:p>
            <a:pPr lvl="1"/>
            <a:r>
              <a:rPr lang="vi-VN"/>
              <a:t>Hoa Kỳ: ~38% người trưởng thành ≥18 tuổi có tiền đái tháo đường (CDC NHANES 2020).</a:t>
            </a:r>
          </a:p>
          <a:p>
            <a:pPr lvl="1"/>
            <a:r>
              <a:rPr lang="vi-VN"/>
              <a:t>Việt Nam: dao động 12–15% tùy khảo sát, đặc biệt tăng ở nhóm ≥45 tuổi.</a:t>
            </a:r>
          </a:p>
          <a:p>
            <a:r>
              <a:rPr lang="vi-VN"/>
              <a:t>Tỉ lệ tiến triển từ tiền đái tháo đường → đái tháo đường típ 2</a:t>
            </a:r>
          </a:p>
          <a:p>
            <a:pPr lvl="1"/>
            <a:r>
              <a:rPr lang="vi-VN"/>
              <a:t>Trung bình: 5–10% mỗi năm (ADA, WHO).</a:t>
            </a:r>
          </a:p>
        </p:txBody>
      </p:sp>
    </p:spTree>
    <p:extLst>
      <p:ext uri="{BB962C8B-B14F-4D97-AF65-F5344CB8AC3E}">
        <p14:creationId xmlns:p14="http://schemas.microsoft.com/office/powerpoint/2010/main" val="20630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34652"/>
            <a:ext cx="10515600" cy="1006475"/>
          </a:xfrm>
        </p:spPr>
        <p:txBody>
          <a:bodyPr/>
          <a:lstStyle/>
          <a:p>
            <a:r>
              <a:rPr lang="en-US" b="1"/>
              <a:t>Tiền đái tháo đường </a:t>
            </a:r>
          </a:p>
        </p:txBody>
      </p:sp>
      <p:sp>
        <p:nvSpPr>
          <p:cNvPr id="3" name="Content Placeholder 2"/>
          <p:cNvSpPr>
            <a:spLocks noGrp="1"/>
          </p:cNvSpPr>
          <p:nvPr>
            <p:ph idx="1"/>
          </p:nvPr>
        </p:nvSpPr>
        <p:spPr>
          <a:xfrm>
            <a:off x="1026160" y="1424940"/>
            <a:ext cx="10317480" cy="4935848"/>
          </a:xfrm>
        </p:spPr>
        <p:txBody>
          <a:bodyPr>
            <a:normAutofit fontScale="92500"/>
          </a:bodyPr>
          <a:lstStyle/>
          <a:p>
            <a:r>
              <a:rPr lang="vi-VN"/>
              <a:t>Một yếu tố nguy cơ quan trọng đối với bệnh </a:t>
            </a:r>
            <a:r>
              <a:rPr lang="en-US"/>
              <a:t>đái tháo</a:t>
            </a:r>
            <a:r>
              <a:rPr lang="vi-VN"/>
              <a:t> đường và bệnh tim mạch trong tương lai</a:t>
            </a:r>
            <a:r>
              <a:rPr lang="en-US"/>
              <a:t>:</a:t>
            </a:r>
          </a:p>
          <a:p>
            <a:pPr lvl="1"/>
            <a:r>
              <a:rPr lang="vi-VN"/>
              <a:t>Nguy cơ tiền </a:t>
            </a:r>
            <a:r>
              <a:rPr lang="en-US"/>
              <a:t>đái tháo</a:t>
            </a:r>
            <a:r>
              <a:rPr lang="vi-VN"/>
              <a:t> đường là một liên tục 
Điều quan trọng là phải xác định sớm và bắt đầu can thiệp ngay lập tức </a:t>
            </a:r>
            <a:endParaRPr lang="en-US"/>
          </a:p>
          <a:p>
            <a:r>
              <a:rPr lang="vi-VN"/>
              <a:t>Các can thiệp có thể làm giảm tốc độ tiến triển từ tiền </a:t>
            </a:r>
            <a:r>
              <a:rPr lang="en-US"/>
              <a:t>đái tháo</a:t>
            </a:r>
            <a:r>
              <a:rPr lang="vi-VN"/>
              <a:t> đường sang </a:t>
            </a:r>
            <a:r>
              <a:rPr lang="en-US"/>
              <a:t>đái tháo</a:t>
            </a:r>
            <a:r>
              <a:rPr lang="vi-VN"/>
              <a:t> đường</a:t>
            </a:r>
            <a:r>
              <a:rPr lang="en-US"/>
              <a:t>:</a:t>
            </a:r>
            <a:r>
              <a:rPr lang="vi-VN"/>
              <a:t> </a:t>
            </a:r>
            <a:endParaRPr lang="en-US"/>
          </a:p>
          <a:p>
            <a:pPr lvl="1"/>
            <a:r>
              <a:rPr lang="vi-VN"/>
              <a:t>Chế độ ăn uống 
Hoạt động thể chất 
Giảm cân 
</a:t>
            </a:r>
            <a:r>
              <a:rPr lang="en-US"/>
              <a:t>Trị liệu (thuốc, phẫu thuật)</a:t>
            </a:r>
          </a:p>
        </p:txBody>
      </p:sp>
    </p:spTree>
    <p:extLst>
      <p:ext uri="{BB962C8B-B14F-4D97-AF65-F5344CB8AC3E}">
        <p14:creationId xmlns:p14="http://schemas.microsoft.com/office/powerpoint/2010/main" val="300724064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1628</TotalTime>
  <Words>2960</Words>
  <Application>Microsoft Office PowerPoint</Application>
  <PresentationFormat>Widescreen</PresentationFormat>
  <Paragraphs>325</Paragraphs>
  <Slides>34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Aptos</vt:lpstr>
      <vt:lpstr>Arial</vt:lpstr>
      <vt:lpstr>Calibri</vt:lpstr>
      <vt:lpstr>MyriadPro-Bold</vt:lpstr>
      <vt:lpstr>MyriadPro-CondIt</vt:lpstr>
      <vt:lpstr>MyriadPro-Regular</vt:lpstr>
      <vt:lpstr>Office 2013 - 2022 Theme</vt:lpstr>
      <vt:lpstr>Tiền đái tháo đường ở người cao tuổi</vt:lpstr>
      <vt:lpstr>Nội dung</vt:lpstr>
      <vt:lpstr>Những thay đổi của quá trình lão hóa</vt:lpstr>
      <vt:lpstr>Những thay đổi của quá trình lão hóa</vt:lpstr>
      <vt:lpstr>Kháng insulin ở người cao tuổi</vt:lpstr>
      <vt:lpstr>Thay đổi chuyển hóa ở người cao tuổi</vt:lpstr>
      <vt:lpstr>Chẩn đoán Tiền đái tháo đường</vt:lpstr>
      <vt:lpstr>Tỉ lệ và tiến triển của tiền đái tháo đường</vt:lpstr>
      <vt:lpstr>Tiền đái tháo đường </vt:lpstr>
      <vt:lpstr>Nguy cơ tiến triển thành đái tháo đường</vt:lpstr>
      <vt:lpstr>Các can thiệp để giảm nguy cơ liên quan đến tiền đái tháo đường</vt:lpstr>
      <vt:lpstr>Can thiệp thay đổi lối sống ở người Tiền ĐTĐ</vt:lpstr>
      <vt:lpstr>Phòng ngừa ĐTĐ típ 2:  Các thử nghiệm lâm sàng thay đổi lối sống</vt:lpstr>
      <vt:lpstr>Can thiệp thay đổi lối sống tích cực phòng ngừa hiệu quả tiến triển từ IGT đến ĐTĐ típ 2</vt:lpstr>
      <vt:lpstr>Can thiệp thay đổi lối sống tích cực phòng ngừa ĐTĐ típ 2 có hiệu quả nhiều hơn trên dân số người cao tuổi</vt:lpstr>
      <vt:lpstr>Phòng ngừa tiến triển ĐTĐ:  Tần xuất cộng dồn mới mắc ĐTĐ sau 4 năm</vt:lpstr>
      <vt:lpstr>Tần xuất cộng dồn mới mắc ĐTĐ ở bệnh nhân châu Á có rối loạn dung nạp glucose IGT</vt:lpstr>
      <vt:lpstr>Các can thiệp nội khoa và phẫu thuật được chứng minh là trì hoãn hoặc ngăn chặn ĐTĐ típ 2</vt:lpstr>
      <vt:lpstr>Tác dụng của Metformin trên ngăn ngừa tiến triển từ IGT thành ĐTĐ</vt:lpstr>
      <vt:lpstr>Ảnh hưởng của việc thay đổi lối sống và metformin đối với tỷ lệ mắc bệnh đái tháo đường tích lũy</vt:lpstr>
      <vt:lpstr>Ảnh hưởng của Acarbose đối với sự chuyển đổi từ IGT về bình thường (NGT) </vt:lpstr>
      <vt:lpstr>Ảnh hưởng của Pioglitazone lên sự tiến triển thành ĐTĐ típ 2 ở bệnh nhân IGT</vt:lpstr>
      <vt:lpstr>Những lưu ý đặc biệt khi sử dụng Thiazolidinedione ở bệnh nhân tiền đái tháo đường</vt:lpstr>
      <vt:lpstr>Ảnh hưởng của Exenatide và thay đổi lối sống đối với trọng lượng cơ thể và dung nạp glucose ở bệnh nhân béo phì có và không có tiền đái tháo đường</vt:lpstr>
      <vt:lpstr>Tác dụng của Liraglutide ở bệnh nhân béo phì tiền đái tháo đường</vt:lpstr>
      <vt:lpstr>Tác dụng của phẫu thuật giảm cân đối với tỷ lệ mắc bệnh đái tháo đường típ 2</vt:lpstr>
      <vt:lpstr>PowerPoint Presentation</vt:lpstr>
      <vt:lpstr>PowerPoint Presentation</vt:lpstr>
      <vt:lpstr>Khuyến cáo của AACE về Tiền ĐTĐ</vt:lpstr>
      <vt:lpstr>PowerPoint Presentation</vt:lpstr>
      <vt:lpstr>PowerPoint Presentation</vt:lpstr>
      <vt:lpstr>PowerPoint Presentation</vt:lpstr>
      <vt:lpstr>Kết luận</vt:lpstr>
      <vt:lpstr>Xin trân trọng cám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Tran The Trung</dc:creator>
  <cp:lastModifiedBy>TRUNG TRAN THE</cp:lastModifiedBy>
  <cp:revision>1</cp:revision>
  <dcterms:created xsi:type="dcterms:W3CDTF">2025-09-07T01:50:57Z</dcterms:created>
  <dcterms:modified xsi:type="dcterms:W3CDTF">2025-09-19T16:59:10Z</dcterms:modified>
</cp:coreProperties>
</file>